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omments/comment2.xml" ContentType="application/vnd.openxmlformats-officedocument.presentationml.comment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omments/comment3.xml" ContentType="application/vnd.openxmlformats-officedocument.presentationml.comments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6.xml" ContentType="application/vnd.openxmlformats-officedocument.drawingml.chartshapes+xml"/>
  <Override PartName="/ppt/charts/chart11.xml" ContentType="application/vnd.openxmlformats-officedocument.drawingml.chart+xml"/>
  <Override PartName="/ppt/drawings/drawing7.xml" ContentType="application/vnd.openxmlformats-officedocument.drawingml.chartshapes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3.xml" ContentType="application/vnd.openxmlformats-officedocument.drawingml.chart+xml"/>
  <Override PartName="/ppt/drawings/drawing8.xml" ContentType="application/vnd.openxmlformats-officedocument.drawingml.chartshapes+xml"/>
  <Override PartName="/ppt/charts/chart14.xml" ContentType="application/vnd.openxmlformats-officedocument.drawingml.chart+xml"/>
  <Override PartName="/ppt/drawings/drawing9.xml" ContentType="application/vnd.openxmlformats-officedocument.drawingml.chartshapes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6.xml" ContentType="application/vnd.openxmlformats-officedocument.drawingml.chart+xml"/>
  <Override PartName="/ppt/drawings/drawing10.xml" ContentType="application/vnd.openxmlformats-officedocument.drawingml.chartshapes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8.xml" ContentType="application/vnd.openxmlformats-officedocument.drawingml.chart+xml"/>
  <Override PartName="/ppt/drawings/drawing11.xml" ContentType="application/vnd.openxmlformats-officedocument.drawingml.chartshapes+xml"/>
  <Override PartName="/ppt/charts/chart19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4.xml" ContentType="application/vnd.openxmlformats-officedocument.drawingml.chart+xml"/>
  <Override PartName="/ppt/drawings/drawing14.xml" ContentType="application/vnd.openxmlformats-officedocument.drawingml.chartshapes+xml"/>
  <Override PartName="/ppt/charts/chart2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6.xml" ContentType="application/vnd.openxmlformats-officedocument.drawingml.chart+xml"/>
  <Override PartName="/ppt/drawings/drawing15.xml" ContentType="application/vnd.openxmlformats-officedocument.drawingml.chartshapes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9.xml" ContentType="application/vnd.openxmlformats-officedocument.drawingml.chart+xml"/>
  <Override PartName="/ppt/drawings/drawing16.xml" ContentType="application/vnd.openxmlformats-officedocument.drawingml.chartshapes+xml"/>
  <Override PartName="/ppt/charts/chart30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31.xml" ContentType="application/vnd.openxmlformats-officedocument.drawingml.chart+xml"/>
  <Override PartName="/ppt/drawings/drawing17.xml" ContentType="application/vnd.openxmlformats-officedocument.drawingml.chartshapes+xml"/>
  <Override PartName="/ppt/charts/chart32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6" r:id="rId2"/>
    <p:sldId id="257" r:id="rId3"/>
    <p:sldId id="259" r:id="rId4"/>
    <p:sldId id="258" r:id="rId5"/>
    <p:sldId id="260" r:id="rId6"/>
    <p:sldId id="262" r:id="rId7"/>
    <p:sldId id="266" r:id="rId8"/>
    <p:sldId id="270" r:id="rId9"/>
    <p:sldId id="261" r:id="rId10"/>
    <p:sldId id="271" r:id="rId11"/>
    <p:sldId id="263" r:id="rId12"/>
    <p:sldId id="265" r:id="rId13"/>
    <p:sldId id="284" r:id="rId14"/>
    <p:sldId id="272" r:id="rId15"/>
    <p:sldId id="276" r:id="rId16"/>
    <p:sldId id="275" r:id="rId17"/>
    <p:sldId id="273" r:id="rId18"/>
    <p:sldId id="278" r:id="rId19"/>
    <p:sldId id="279" r:id="rId20"/>
    <p:sldId id="280" r:id="rId21"/>
    <p:sldId id="274" r:id="rId22"/>
    <p:sldId id="281" r:id="rId23"/>
    <p:sldId id="283" r:id="rId24"/>
    <p:sldId id="282" r:id="rId25"/>
    <p:sldId id="267" r:id="rId26"/>
    <p:sldId id="268" r:id="rId27"/>
    <p:sldId id="26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lelis" initials="S" lastIdx="3" clrIdx="0">
    <p:extLst>
      <p:ext uri="{19B8F6BF-5375-455C-9EA6-DF929625EA0E}">
        <p15:presenceInfo xmlns:p15="http://schemas.microsoft.com/office/powerpoint/2012/main" userId="Sakalel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6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Book1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Book1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Book1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akalelis\Desktop\Profilaktine%20analiz&#279;\Knyga1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Book1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Book1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Book1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Book1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Sakalelis\Desktop\Profilaktine%20analiz&#279;\Knyga1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Book1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Sakalelis\Desktop\Profilaktine%20analiz&#279;\Knyga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4.xml"/><Relationship Id="rId4" Type="http://schemas.openxmlformats.org/officeDocument/2006/relationships/oleObject" Target="Knyga1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2661854768158"/>
          <c:y val="5.1400554097404488E-2"/>
          <c:w val="0.85517825896762889"/>
          <c:h val="0.76756926217556165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0-CEDC-4E96-BAF6-E5A0ADD44738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CEDC-4E96-BAF6-E5A0ADD4473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CEDC-4E96-BAF6-E5A0ADD44738}"/>
              </c:ext>
            </c:extLst>
          </c:dPt>
          <c:val>
            <c:numRef>
              <c:f>Sheet1!$A$1:$A$4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A-4ECA-B4B7-BDC7C5923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774272"/>
        <c:axId val="41931136"/>
        <c:axId val="0"/>
      </c:bar3DChart>
      <c:catAx>
        <c:axId val="40774272"/>
        <c:scaling>
          <c:orientation val="minMax"/>
        </c:scaling>
        <c:delete val="1"/>
        <c:axPos val="b"/>
        <c:majorTickMark val="out"/>
        <c:minorTickMark val="none"/>
        <c:tickLblPos val="none"/>
        <c:crossAx val="41931136"/>
        <c:crosses val="autoZero"/>
        <c:auto val="1"/>
        <c:lblAlgn val="ctr"/>
        <c:lblOffset val="100"/>
        <c:noMultiLvlLbl val="0"/>
      </c:catAx>
      <c:valAx>
        <c:axId val="419311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0774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Normali būklė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3859649122806746E-3"/>
                  <c:y val="-3.086636608968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4A-438A-BB80-4A6B097294D3}"/>
                </c:ext>
              </c:extLst>
            </c:dLbl>
            <c:dLbl>
              <c:idx val="1"/>
              <c:layout>
                <c:manualLayout>
                  <c:x val="1.1695906432748484E-2"/>
                  <c:y val="-3.3672399370564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4A-438A-BB80-4A6B097294D3}"/>
                </c:ext>
              </c:extLst>
            </c:dLbl>
            <c:dLbl>
              <c:idx val="2"/>
              <c:layout>
                <c:manualLayout>
                  <c:x val="2.1929824561403508E-2"/>
                  <c:y val="-3.3672399370564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4A-438A-BB80-4A6B097294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Lapas3!$A$1:$C$1</c:f>
              <c:numCache>
                <c:formatCode>0%</c:formatCode>
                <c:ptCount val="3"/>
                <c:pt idx="0">
                  <c:v>0.33</c:v>
                </c:pt>
                <c:pt idx="1">
                  <c:v>0.76</c:v>
                </c:pt>
                <c:pt idx="2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4A-438A-BB80-4A6B097294D3}"/>
            </c:ext>
          </c:extLst>
        </c:ser>
        <c:ser>
          <c:idx val="1"/>
          <c:order val="1"/>
          <c:tx>
            <c:v>Sutrikimai</c:v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315789473684209E-2"/>
                  <c:y val="-4.2090499213205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4A-438A-BB80-4A6B097294D3}"/>
                </c:ext>
              </c:extLst>
            </c:dLbl>
            <c:dLbl>
              <c:idx val="1"/>
              <c:layout>
                <c:manualLayout>
                  <c:x val="1.7543859649122806E-2"/>
                  <c:y val="-2.2448266247043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4A-438A-BB80-4A6B097294D3}"/>
                </c:ext>
              </c:extLst>
            </c:dLbl>
            <c:dLbl>
              <c:idx val="2"/>
              <c:layout>
                <c:manualLayout>
                  <c:x val="2.6315789473684209E-2"/>
                  <c:y val="-3.9284465932325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4A-438A-BB80-4A6B097294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Lapas3!$A$2:$C$2</c:f>
              <c:numCache>
                <c:formatCode>0%</c:formatCode>
                <c:ptCount val="3"/>
                <c:pt idx="0">
                  <c:v>0.67</c:v>
                </c:pt>
                <c:pt idx="1">
                  <c:v>0.24</c:v>
                </c:pt>
                <c:pt idx="2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4A-438A-BB80-4A6B09729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4692944"/>
        <c:axId val="504692616"/>
        <c:axId val="0"/>
      </c:bar3DChart>
      <c:catAx>
        <c:axId val="504692944"/>
        <c:scaling>
          <c:orientation val="minMax"/>
        </c:scaling>
        <c:delete val="1"/>
        <c:axPos val="b"/>
        <c:majorTickMark val="none"/>
        <c:minorTickMark val="none"/>
        <c:tickLblPos val="nextTo"/>
        <c:crossAx val="504692616"/>
        <c:crosses val="autoZero"/>
        <c:auto val="1"/>
        <c:lblAlgn val="ctr"/>
        <c:lblOffset val="100"/>
        <c:noMultiLvlLbl val="0"/>
      </c:catAx>
      <c:valAx>
        <c:axId val="504692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69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38032174103237143"/>
          <c:y val="5.0925925925925923E-2"/>
          <c:w val="0.56511570428696356"/>
          <c:h val="0.83309419655876416"/>
        </c:manualLayout>
      </c:layout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7380096"/>
        <c:axId val="37381632"/>
        <c:axId val="0"/>
      </c:bar3DChart>
      <c:catAx>
        <c:axId val="37380096"/>
        <c:scaling>
          <c:orientation val="minMax"/>
        </c:scaling>
        <c:delete val="1"/>
        <c:axPos val="l"/>
        <c:majorTickMark val="out"/>
        <c:minorTickMark val="none"/>
        <c:tickLblPos val="none"/>
        <c:crossAx val="37381632"/>
        <c:crosses val="autoZero"/>
        <c:auto val="1"/>
        <c:lblAlgn val="ctr"/>
        <c:lblOffset val="100"/>
        <c:noMultiLvlLbl val="0"/>
      </c:catAx>
      <c:valAx>
        <c:axId val="373816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73800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Lapas1!$A$1:$A$15</c:f>
              <c:numCache>
                <c:formatCode>0%</c:formatCode>
                <c:ptCount val="15"/>
                <c:pt idx="0">
                  <c:v>0.2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5">
                  <c:v>7.0000000000000007E-2</c:v>
                </c:pt>
                <c:pt idx="6">
                  <c:v>0</c:v>
                </c:pt>
                <c:pt idx="7">
                  <c:v>7.0000000000000007E-2</c:v>
                </c:pt>
                <c:pt idx="8">
                  <c:v>0</c:v>
                </c:pt>
                <c:pt idx="9">
                  <c:v>7.0000000000000007E-2</c:v>
                </c:pt>
                <c:pt idx="10">
                  <c:v>7.0000000000000007E-2</c:v>
                </c:pt>
                <c:pt idx="11">
                  <c:v>7.0000000000000007E-2</c:v>
                </c:pt>
                <c:pt idx="12">
                  <c:v>7.0000000000000007E-2</c:v>
                </c:pt>
                <c:pt idx="13">
                  <c:v>0</c:v>
                </c:pt>
                <c:pt idx="14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98-41AB-9FDA-2B1093043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5037968"/>
        <c:axId val="99604520"/>
      </c:barChart>
      <c:catAx>
        <c:axId val="425037968"/>
        <c:scaling>
          <c:orientation val="minMax"/>
        </c:scaling>
        <c:delete val="1"/>
        <c:axPos val="l"/>
        <c:majorTickMark val="none"/>
        <c:minorTickMark val="none"/>
        <c:tickLblPos val="nextTo"/>
        <c:crossAx val="99604520"/>
        <c:crosses val="autoZero"/>
        <c:auto val="1"/>
        <c:lblAlgn val="ctr"/>
        <c:lblOffset val="100"/>
        <c:noMultiLvlLbl val="0"/>
      </c:catAx>
      <c:valAx>
        <c:axId val="99604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037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016830133075475E-2"/>
          <c:y val="9.3366227997495332E-2"/>
          <c:w val="0.60224835382419295"/>
          <c:h val="0.60842711450074027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Sheet12!$A$1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7A-4860-AA9F-BA41970E0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872645853478854"/>
          <c:y val="0.41690407475802937"/>
          <c:w val="3.226769351199521E-2"/>
          <c:h val="4.833845268696467E-2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174149283971032E-3"/>
          <c:y val="0.14106879377246206"/>
          <c:w val="0.713359464935304"/>
          <c:h val="0.7178624124550757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8A-4D7B-8AB3-978194F46E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Lapas2!$A$1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8A-4D7B-8AB3-978194F46E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7903220037956207"/>
          <c:y val="0.92834365696851973"/>
          <c:w val="5.401568775463305E-2"/>
          <c:h val="6.74666274306948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6029251277800806"/>
          <c:y val="5.0925925925925923E-2"/>
          <c:w val="0.58514493254132705"/>
          <c:h val="0.88360286719154968"/>
        </c:manualLayout>
      </c:layout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7577856"/>
        <c:axId val="37579392"/>
        <c:axId val="0"/>
      </c:bar3DChart>
      <c:catAx>
        <c:axId val="37577856"/>
        <c:scaling>
          <c:orientation val="minMax"/>
        </c:scaling>
        <c:delete val="1"/>
        <c:axPos val="l"/>
        <c:majorTickMark val="out"/>
        <c:minorTickMark val="none"/>
        <c:tickLblPos val="none"/>
        <c:crossAx val="37579392"/>
        <c:crosses val="autoZero"/>
        <c:auto val="1"/>
        <c:lblAlgn val="ctr"/>
        <c:lblOffset val="100"/>
        <c:noMultiLvlLbl val="0"/>
      </c:catAx>
      <c:valAx>
        <c:axId val="3757939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37577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Lapas4!$A$1:$A$14</c:f>
              <c:numCache>
                <c:formatCode>0%</c:formatCode>
                <c:ptCount val="14"/>
                <c:pt idx="0">
                  <c:v>0.13</c:v>
                </c:pt>
                <c:pt idx="1">
                  <c:v>0</c:v>
                </c:pt>
                <c:pt idx="2">
                  <c:v>0.2</c:v>
                </c:pt>
                <c:pt idx="3">
                  <c:v>0.11</c:v>
                </c:pt>
                <c:pt idx="4">
                  <c:v>0.02</c:v>
                </c:pt>
                <c:pt idx="5">
                  <c:v>0.01</c:v>
                </c:pt>
                <c:pt idx="6">
                  <c:v>0.06</c:v>
                </c:pt>
                <c:pt idx="7">
                  <c:v>0.02</c:v>
                </c:pt>
                <c:pt idx="8">
                  <c:v>0.02</c:v>
                </c:pt>
                <c:pt idx="9">
                  <c:v>0.01</c:v>
                </c:pt>
                <c:pt idx="10">
                  <c:v>0.1</c:v>
                </c:pt>
                <c:pt idx="11">
                  <c:v>0.05</c:v>
                </c:pt>
                <c:pt idx="12">
                  <c:v>0</c:v>
                </c:pt>
                <c:pt idx="1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8-4F50-B921-704B97413B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822856"/>
        <c:axId val="343819576"/>
        <c:axId val="0"/>
      </c:bar3DChart>
      <c:catAx>
        <c:axId val="343822856"/>
        <c:scaling>
          <c:orientation val="minMax"/>
        </c:scaling>
        <c:delete val="1"/>
        <c:axPos val="l"/>
        <c:majorTickMark val="none"/>
        <c:minorTickMark val="none"/>
        <c:tickLblPos val="nextTo"/>
        <c:crossAx val="343819576"/>
        <c:crosses val="autoZero"/>
        <c:auto val="1"/>
        <c:lblAlgn val="ctr"/>
        <c:lblOffset val="100"/>
        <c:noMultiLvlLbl val="0"/>
      </c:catAx>
      <c:valAx>
        <c:axId val="343819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822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999286273426341E-2"/>
          <c:y val="0.1270386273680601"/>
          <c:w val="0.6504939678592806"/>
          <c:h val="0.6561296802757070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387265736519786"/>
          <c:y val="0.27360967679357451"/>
          <c:w val="3.226769351199521E-2"/>
          <c:h val="0.48925907906429617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911-4514-915A-0AA0F1F1E1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911-4514-915A-0AA0F1F1E11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911-4514-915A-0AA0F1F1E11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911-4514-915A-0AA0F1F1E11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911-4514-915A-0AA0F1F1E11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911-4514-915A-0AA0F1F1E1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Lapas5!$A$1:$A$6</c:f>
              <c:numCache>
                <c:formatCode>0%</c:formatCode>
                <c:ptCount val="6"/>
                <c:pt idx="0">
                  <c:v>0.5</c:v>
                </c:pt>
                <c:pt idx="1">
                  <c:v>0.14000000000000001</c:v>
                </c:pt>
                <c:pt idx="2">
                  <c:v>0.12</c:v>
                </c:pt>
                <c:pt idx="3">
                  <c:v>0.12</c:v>
                </c:pt>
                <c:pt idx="4">
                  <c:v>0.02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911-4514-915A-0AA0F1F1E1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94394263687901314"/>
          <c:y val="0.18318117714811732"/>
          <c:w val="5.0041776027996497E-2"/>
          <c:h val="0.67997739865850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KMI</a:t>
            </a:r>
            <a:r>
              <a:rPr lang="lt-LT"/>
              <a:t> įvertinimas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Lapas2!$A$2</c:f>
              <c:strCache>
                <c:ptCount val="1"/>
                <c:pt idx="0">
                  <c:v>lopšelis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ED61F59-3993-4C24-97F2-7AE386B991A7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82E-43EF-A2A4-C9748FA10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B9A9ECC-612A-4D90-AED6-734BDC60CAAA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2E-43EF-A2A4-C9748FA10E3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100D5C9-CA85-40CF-867D-DA4AFB532C3D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82E-43EF-A2A4-C9748FA10E3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683657C-D51D-4B83-B208-779A525B3CDD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82E-43EF-A2A4-C9748FA10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Lapas2!$B$1:$E$1</c:f>
              <c:strCache>
                <c:ptCount val="4"/>
                <c:pt idx="0">
                  <c:v>neįvertinta</c:v>
                </c:pt>
                <c:pt idx="1">
                  <c:v>per mažas</c:v>
                </c:pt>
                <c:pt idx="2">
                  <c:v>normalus</c:v>
                </c:pt>
                <c:pt idx="3">
                  <c:v>antsvoris</c:v>
                </c:pt>
              </c:strCache>
            </c:strRef>
          </c:cat>
          <c:val>
            <c:numRef>
              <c:f>Lapas2!$B$2:$E$2</c:f>
              <c:numCache>
                <c:formatCode>General</c:formatCode>
                <c:ptCount val="4"/>
                <c:pt idx="0">
                  <c:v>20</c:v>
                </c:pt>
                <c:pt idx="1">
                  <c:v>33.299999999999997</c:v>
                </c:pt>
                <c:pt idx="2">
                  <c:v>46.7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B-45E0-9745-17E0C96EEFC3}"/>
            </c:ext>
          </c:extLst>
        </c:ser>
        <c:ser>
          <c:idx val="1"/>
          <c:order val="1"/>
          <c:tx>
            <c:strRef>
              <c:f>Lapas2!$A$3</c:f>
              <c:strCache>
                <c:ptCount val="1"/>
                <c:pt idx="0">
                  <c:v>darželis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2012E40-2474-49B4-ACA6-5F3AFF5AAE50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2E-43EF-A2A4-C9748FA10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F358DA5-A324-4AED-A677-D0822D49F295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82E-43EF-A2A4-C9748FA10E3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D25CBE7-5218-4040-923A-2993D7DF038B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82E-43EF-A2A4-C9748FA10E3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6092748-B615-4180-B695-F37731254DBF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D82E-43EF-A2A4-C9748FA10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Lapas2!$B$1:$E$1</c:f>
              <c:strCache>
                <c:ptCount val="4"/>
                <c:pt idx="0">
                  <c:v>neįvertinta</c:v>
                </c:pt>
                <c:pt idx="1">
                  <c:v>per mažas</c:v>
                </c:pt>
                <c:pt idx="2">
                  <c:v>normalus</c:v>
                </c:pt>
                <c:pt idx="3">
                  <c:v>antsvoris</c:v>
                </c:pt>
              </c:strCache>
            </c:strRef>
          </c:cat>
          <c:val>
            <c:numRef>
              <c:f>Lapas2!$B$3:$E$3</c:f>
              <c:numCache>
                <c:formatCode>General</c:formatCode>
                <c:ptCount val="4"/>
                <c:pt idx="0">
                  <c:v>21.3</c:v>
                </c:pt>
                <c:pt idx="1">
                  <c:v>27</c:v>
                </c:pt>
                <c:pt idx="2">
                  <c:v>51.7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B-45E0-9745-17E0C96EEFC3}"/>
            </c:ext>
          </c:extLst>
        </c:ser>
        <c:ser>
          <c:idx val="2"/>
          <c:order val="2"/>
          <c:tx>
            <c:strRef>
              <c:f>Lapas2!$A$4</c:f>
              <c:strCache>
                <c:ptCount val="1"/>
                <c:pt idx="0">
                  <c:v>priešmokyklinė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645A771-5030-47CA-9FB0-00399331AD0C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82E-43EF-A2A4-C9748FA10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88B8895-E70B-4A95-ABB8-B5F8545BA239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82E-43EF-A2A4-C9748FA10E3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8F1F7B2-CBE8-47A2-B6F9-45066DA52146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82E-43EF-A2A4-C9748FA10E3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58A65D8-6D2C-48F8-A95F-25851FAA9B0B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82E-43EF-A2A4-C9748FA10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Lapas2!$B$1:$E$1</c:f>
              <c:strCache>
                <c:ptCount val="4"/>
                <c:pt idx="0">
                  <c:v>neįvertinta</c:v>
                </c:pt>
                <c:pt idx="1">
                  <c:v>per mažas</c:v>
                </c:pt>
                <c:pt idx="2">
                  <c:v>normalus</c:v>
                </c:pt>
                <c:pt idx="3">
                  <c:v>antsvoris</c:v>
                </c:pt>
              </c:strCache>
            </c:strRef>
          </c:cat>
          <c:val>
            <c:numRef>
              <c:f>Lapas2!$B$4:$E$4</c:f>
              <c:numCache>
                <c:formatCode>General</c:formatCode>
                <c:ptCount val="4"/>
                <c:pt idx="0">
                  <c:v>25</c:v>
                </c:pt>
                <c:pt idx="1">
                  <c:v>28.6</c:v>
                </c:pt>
                <c:pt idx="2">
                  <c:v>46.4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6B-45E0-9745-17E0C96EEF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2201760"/>
        <c:axId val="502206024"/>
      </c:barChart>
      <c:catAx>
        <c:axId val="50220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206024"/>
        <c:crosses val="autoZero"/>
        <c:auto val="1"/>
        <c:lblAlgn val="ctr"/>
        <c:lblOffset val="100"/>
        <c:noMultiLvlLbl val="0"/>
      </c:catAx>
      <c:valAx>
        <c:axId val="502206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20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174149283971032E-3"/>
          <c:y val="0.20560755923271121"/>
          <c:w val="0.66511385090021635"/>
          <c:h val="0.6701598466801089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656271584473004"/>
          <c:y val="0.28655477001353524"/>
          <c:w val="3.226769351199521E-2"/>
          <c:h val="0.52510162480374334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634-4805-830D-C99347C01C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634-4805-830D-C99347C01C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634-4805-830D-C99347C01C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634-4805-830D-C99347C01CB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634-4805-830D-C99347C01C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Lapas6!$A$1:$A$5</c:f>
              <c:numCache>
                <c:formatCode>0%</c:formatCode>
                <c:ptCount val="5"/>
                <c:pt idx="0">
                  <c:v>0.48</c:v>
                </c:pt>
                <c:pt idx="1">
                  <c:v>0.16</c:v>
                </c:pt>
                <c:pt idx="2">
                  <c:v>0.04</c:v>
                </c:pt>
                <c:pt idx="3">
                  <c:v>0.06</c:v>
                </c:pt>
                <c:pt idx="4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34-4805-830D-C99347C01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93637580241761775"/>
          <c:y val="0.29564983935019173"/>
          <c:w val="4.034997342082549E-2"/>
          <c:h val="0.52755458053931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89344752958507E-2"/>
          <c:y val="0.20841359251359176"/>
          <c:w val="0.63002613160197074"/>
          <c:h val="0.6364874473095445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10072754063665"/>
          <c:y val="0.25460333073940966"/>
          <c:w val="3.2267693511995231E-2"/>
          <c:h val="0.51043557148734309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3BB-47F0-959D-E6326E012B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3BB-47F0-959D-E6326E012B5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3BB-47F0-959D-E6326E012B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3BB-47F0-959D-E6326E012B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Lapas7!$A$1:$A$4</c:f>
              <c:numCache>
                <c:formatCode>0%</c:formatCode>
                <c:ptCount val="4"/>
                <c:pt idx="0">
                  <c:v>0.7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BB-47F0-959D-E6326E012B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9535651793525795"/>
          <c:y val="0.26446704578594349"/>
          <c:w val="6.2064741907261606E-2"/>
          <c:h val="0.47164406532516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10000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269017359672146"/>
          <c:y val="6.663842957585589E-2"/>
          <c:w val="0.6668700787401578"/>
          <c:h val="0.83309419655876404"/>
        </c:manualLayout>
      </c:layout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7739904"/>
        <c:axId val="37766272"/>
        <c:axId val="0"/>
      </c:bar3DChart>
      <c:catAx>
        <c:axId val="37739904"/>
        <c:scaling>
          <c:orientation val="minMax"/>
        </c:scaling>
        <c:delete val="1"/>
        <c:axPos val="l"/>
        <c:majorTickMark val="out"/>
        <c:minorTickMark val="none"/>
        <c:tickLblPos val="none"/>
        <c:crossAx val="37766272"/>
        <c:crosses val="autoZero"/>
        <c:auto val="1"/>
        <c:lblAlgn val="ctr"/>
        <c:lblOffset val="100"/>
        <c:noMultiLvlLbl val="0"/>
      </c:catAx>
      <c:valAx>
        <c:axId val="3776627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77399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Lapas8!$A$1:$A$16</c:f>
              <c:numCache>
                <c:formatCode>0%</c:formatCode>
                <c:ptCount val="16"/>
                <c:pt idx="0">
                  <c:v>0.36</c:v>
                </c:pt>
                <c:pt idx="1">
                  <c:v>0</c:v>
                </c:pt>
                <c:pt idx="2">
                  <c:v>0.28000000000000003</c:v>
                </c:pt>
                <c:pt idx="3">
                  <c:v>0.25</c:v>
                </c:pt>
                <c:pt idx="4">
                  <c:v>0.04</c:v>
                </c:pt>
                <c:pt idx="6">
                  <c:v>0.04</c:v>
                </c:pt>
                <c:pt idx="7">
                  <c:v>0</c:v>
                </c:pt>
                <c:pt idx="8">
                  <c:v>0.04</c:v>
                </c:pt>
                <c:pt idx="9">
                  <c:v>0.04</c:v>
                </c:pt>
                <c:pt idx="10">
                  <c:v>0</c:v>
                </c:pt>
                <c:pt idx="11">
                  <c:v>0</c:v>
                </c:pt>
                <c:pt idx="12">
                  <c:v>7.0000000000000007E-2</c:v>
                </c:pt>
                <c:pt idx="13">
                  <c:v>0.18</c:v>
                </c:pt>
                <c:pt idx="14">
                  <c:v>0.04</c:v>
                </c:pt>
                <c:pt idx="15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69-4920-926A-C62BDACF3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2173480"/>
        <c:axId val="504306128"/>
      </c:barChart>
      <c:catAx>
        <c:axId val="342173480"/>
        <c:scaling>
          <c:orientation val="minMax"/>
        </c:scaling>
        <c:delete val="1"/>
        <c:axPos val="l"/>
        <c:majorTickMark val="none"/>
        <c:minorTickMark val="none"/>
        <c:tickLblPos val="nextTo"/>
        <c:crossAx val="504306128"/>
        <c:crosses val="autoZero"/>
        <c:auto val="1"/>
        <c:lblAlgn val="ctr"/>
        <c:lblOffset val="100"/>
        <c:noMultiLvlLbl val="0"/>
      </c:catAx>
      <c:valAx>
        <c:axId val="504306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17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184820647419254E-2"/>
          <c:y val="0.11342592592592601"/>
          <c:w val="0.63459011373578389"/>
          <c:h val="0.6574074074074081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3040419947506552"/>
          <c:y val="0.30478783902012246"/>
          <c:w val="3.3484712437261165E-2"/>
          <c:h val="0.44135024788568128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93549044940973802"/>
          <c:y val="0.29587015146005224"/>
          <c:w val="5.0721089469379484E-2"/>
          <c:h val="0.51322382744794293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4D-491D-8FDD-6CA4512EE4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4D-491D-8FDD-6CA4512EE4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4D-491D-8FDD-6CA4512EE4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4D-491D-8FDD-6CA4512EE41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4D-491D-8FDD-6CA4512EE4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Lapas11!$A$1:$A$5</c:f>
              <c:numCache>
                <c:formatCode>0%</c:formatCode>
                <c:ptCount val="5"/>
                <c:pt idx="0">
                  <c:v>0.6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4D-491D-8FDD-6CA4512EE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9329989665437366"/>
          <c:y val="0.15931671775157152"/>
          <c:w val="3.7997812773403326E-2"/>
          <c:h val="0.67534776902887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016830133075475E-2"/>
          <c:y val="9.3366227997495332E-2"/>
          <c:w val="0.68119572224524561"/>
          <c:h val="0.6869960463653913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484340608739698"/>
          <c:y val="0.40006787507274699"/>
          <c:w val="3.226769351199521E-2"/>
          <c:h val="4.833845268696467E-2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Sveikatos</a:t>
            </a:r>
            <a:r>
              <a:rPr lang="lt-LT" baseline="0"/>
              <a:t> būklė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Lapas1!$A$2</c:f>
              <c:strCache>
                <c:ptCount val="1"/>
                <c:pt idx="0">
                  <c:v>Lopšelis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69A7D13-FCF0-4214-ACF4-E6B76B828B93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5E3-44C2-A329-9D1311E4D37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AEE081D-99F3-429E-B739-78EDE9212D3E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5E3-44C2-A329-9D1311E4D37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61C4AE6-3E3C-446E-8F94-10BD086989B9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5E3-44C2-A329-9D1311E4D37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7F77E0D-07B0-4AF8-A4C3-65D0DE1302A3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5E3-44C2-A329-9D1311E4D3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Lapas1!$B$1:$F$1</c:f>
              <c:strCache>
                <c:ptCount val="5"/>
                <c:pt idx="0">
                  <c:v>Neįvertinta</c:v>
                </c:pt>
                <c:pt idx="2">
                  <c:v>HAN</c:v>
                </c:pt>
                <c:pt idx="3">
                  <c:v>HAK</c:v>
                </c:pt>
                <c:pt idx="4">
                  <c:v>NHA</c:v>
                </c:pt>
              </c:strCache>
            </c:strRef>
          </c:cat>
          <c:val>
            <c:numRef>
              <c:f>Lapas1!$B$2:$F$2</c:f>
              <c:numCache>
                <c:formatCode>General</c:formatCode>
                <c:ptCount val="5"/>
                <c:pt idx="0">
                  <c:v>60</c:v>
                </c:pt>
                <c:pt idx="2">
                  <c:v>40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3C-4C14-A75C-11F91272A663}"/>
            </c:ext>
          </c:extLst>
        </c:ser>
        <c:ser>
          <c:idx val="1"/>
          <c:order val="1"/>
          <c:tx>
            <c:strRef>
              <c:f>Lapas1!$A$3</c:f>
              <c:strCache>
                <c:ptCount val="1"/>
                <c:pt idx="0">
                  <c:v>Darželis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253517725083652E-2"/>
                  <c:y val="-1.236640388869847E-2"/>
                </c:manualLayout>
              </c:layout>
              <c:tx>
                <c:rich>
                  <a:bodyPr/>
                  <a:lstStyle/>
                  <a:p>
                    <a:fld id="{5F1A14AB-9D06-4028-8D8C-8FC2588ED34E}" type="VALUE">
                      <a:rPr lang="en-US" smtClean="0"/>
                      <a:pPr/>
                      <a:t>[REIKŠMĖ]</a:t>
                    </a:fld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5E3-44C2-A329-9D1311E4D37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1480405-4F3D-41D2-9028-A5A66632734A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5E3-44C2-A329-9D1311E4D37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13E0FCB-13D9-4C28-99E5-78D7206C75B3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5E3-44C2-A329-9D1311E4D37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0758247-4B74-4975-817C-9A28B4F4540E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5E3-44C2-A329-9D1311E4D3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Lapas1!$B$1:$F$1</c:f>
              <c:strCache>
                <c:ptCount val="5"/>
                <c:pt idx="0">
                  <c:v>Neįvertinta</c:v>
                </c:pt>
                <c:pt idx="2">
                  <c:v>HAN</c:v>
                </c:pt>
                <c:pt idx="3">
                  <c:v>HAK</c:v>
                </c:pt>
                <c:pt idx="4">
                  <c:v>NHA</c:v>
                </c:pt>
              </c:strCache>
            </c:strRef>
          </c:cat>
          <c:val>
            <c:numRef>
              <c:f>Lapas1!$B$3:$F$3</c:f>
              <c:numCache>
                <c:formatCode>General</c:formatCode>
                <c:ptCount val="5"/>
                <c:pt idx="0">
                  <c:v>42.7</c:v>
                </c:pt>
                <c:pt idx="2">
                  <c:v>51.7</c:v>
                </c:pt>
                <c:pt idx="3">
                  <c:v>2.2000000000000002</c:v>
                </c:pt>
                <c:pt idx="4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3C-4C14-A75C-11F91272A663}"/>
            </c:ext>
          </c:extLst>
        </c:ser>
        <c:ser>
          <c:idx val="2"/>
          <c:order val="2"/>
          <c:tx>
            <c:strRef>
              <c:f>Lapas1!$A$4</c:f>
              <c:strCache>
                <c:ptCount val="1"/>
                <c:pt idx="0">
                  <c:v>Priešmokyklinė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0E14C64-8900-43F9-A844-0DE58183BF0B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5E3-44C2-A329-9D1311E4D373}"/>
                </c:ext>
              </c:extLst>
            </c:dLbl>
            <c:dLbl>
              <c:idx val="2"/>
              <c:layout>
                <c:manualLayout>
                  <c:x val="1.7253517725083687E-2"/>
                  <c:y val="-6.1832019443492352E-3"/>
                </c:manualLayout>
              </c:layout>
              <c:tx>
                <c:rich>
                  <a:bodyPr/>
                  <a:lstStyle/>
                  <a:p>
                    <a:fld id="{BF05A1CD-D939-4079-9C55-FD5B2E3DCD77}" type="VALUE">
                      <a:rPr lang="en-US" smtClean="0"/>
                      <a:pPr/>
                      <a:t>[REIKŠMĖ]</a:t>
                    </a:fld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5E3-44C2-A329-9D1311E4D37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123651E-81ED-4D54-9AF0-361B8F5AC144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5E3-44C2-A329-9D1311E4D37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B2DC882-4562-4F95-9C24-840002243C25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5E3-44C2-A329-9D1311E4D3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Lapas1!$B$1:$F$1</c:f>
              <c:strCache>
                <c:ptCount val="5"/>
                <c:pt idx="0">
                  <c:v>Neįvertinta</c:v>
                </c:pt>
                <c:pt idx="2">
                  <c:v>HAN</c:v>
                </c:pt>
                <c:pt idx="3">
                  <c:v>HAK</c:v>
                </c:pt>
                <c:pt idx="4">
                  <c:v>NHA</c:v>
                </c:pt>
              </c:strCache>
            </c:strRef>
          </c:cat>
          <c:val>
            <c:numRef>
              <c:f>Lapas1!$B$4:$F$4</c:f>
              <c:numCache>
                <c:formatCode>General</c:formatCode>
                <c:ptCount val="5"/>
                <c:pt idx="0">
                  <c:v>53.6</c:v>
                </c:pt>
                <c:pt idx="2">
                  <c:v>39.299999999999997</c:v>
                </c:pt>
                <c:pt idx="3">
                  <c:v>7.1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3C-4C14-A75C-11F91272A6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0338512"/>
        <c:axId val="430338840"/>
        <c:axId val="523328960"/>
      </c:bar3DChart>
      <c:catAx>
        <c:axId val="43033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338840"/>
        <c:crosses val="autoZero"/>
        <c:auto val="1"/>
        <c:lblAlgn val="ctr"/>
        <c:lblOffset val="100"/>
        <c:noMultiLvlLbl val="0"/>
      </c:catAx>
      <c:valAx>
        <c:axId val="430338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338512"/>
        <c:crosses val="autoZero"/>
        <c:crossBetween val="between"/>
      </c:valAx>
      <c:serAx>
        <c:axId val="5233289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33884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2F5-4617-BB27-61843CD98C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2F5-4617-BB27-61843CD98C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2F5-4617-BB27-61843CD98C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Lapas9!$A$1:$A$3</c:f>
              <c:numCache>
                <c:formatCode>0%</c:formatCode>
                <c:ptCount val="3"/>
                <c:pt idx="0">
                  <c:v>0.8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F5-4617-BB27-61843CD98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916561679790026"/>
          <c:y val="0.23205963837853605"/>
          <c:w val="5.2798556430446196E-2"/>
          <c:h val="0.43460702828813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016830133075475E-2"/>
          <c:y val="0.23927995860327594"/>
          <c:w val="0.66218987429202913"/>
          <c:h val="0.6673538133992286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4112411935350198"/>
          <c:y val="0.44885551403215496"/>
          <c:w val="3.226769351199521E-2"/>
          <c:h val="0.25100873582235106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986-4BF9-B867-C8E450F892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986-4BF9-B867-C8E450F892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986-4BF9-B867-C8E450F892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986-4BF9-B867-C8E450F892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Lapas10!$A$1:$A$4</c:f>
              <c:numCache>
                <c:formatCode>0%</c:formatCode>
                <c:ptCount val="4"/>
                <c:pt idx="0">
                  <c:v>0.5</c:v>
                </c:pt>
                <c:pt idx="1">
                  <c:v>0.2</c:v>
                </c:pt>
                <c:pt idx="2">
                  <c:v>0.1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86-4BF9-B867-C8E450F892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91202318460192466"/>
          <c:y val="0.17650408282298047"/>
          <c:w val="3.7064741907261591E-2"/>
          <c:h val="0.624421843102945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Lapas3!$A$2</c:f>
              <c:strCache>
                <c:ptCount val="1"/>
                <c:pt idx="0">
                  <c:v>lopšelis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3A1ABE9-79ED-4987-B8B5-421E8DAE9697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B26-4084-828A-4C5EA0701F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73CCFFF-032D-4B49-A665-8268FE212AEF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B26-4084-828A-4C5EA0701F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DDD6228-D099-4330-B39B-F3ADDF4579CC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B26-4084-828A-4C5EA0701F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277907C-472F-467A-816A-7D8519587217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B26-4084-828A-4C5EA0701F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26-4084-828A-4C5EA0701F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Lapas3!$B$1:$F$1</c:f>
              <c:strCache>
                <c:ptCount val="5"/>
                <c:pt idx="0">
                  <c:v>Nepažymėta</c:v>
                </c:pt>
                <c:pt idx="1">
                  <c:v>Pagrindinė</c:v>
                </c:pt>
                <c:pt idx="2">
                  <c:v>Parengiamoji</c:v>
                </c:pt>
                <c:pt idx="3">
                  <c:v>Specialioji</c:v>
                </c:pt>
                <c:pt idx="4">
                  <c:v>Atleistas</c:v>
                </c:pt>
              </c:strCache>
            </c:strRef>
          </c:cat>
          <c:val>
            <c:numRef>
              <c:f>Lapas3!$B$2:$F$2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D-4B29-A5AF-4B81417BBA01}"/>
            </c:ext>
          </c:extLst>
        </c:ser>
        <c:ser>
          <c:idx val="1"/>
          <c:order val="1"/>
          <c:tx>
            <c:strRef>
              <c:f>Lapas3!$A$3</c:f>
              <c:strCache>
                <c:ptCount val="1"/>
                <c:pt idx="0">
                  <c:v>darželis 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9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64A-4033-98AF-FEF10B69049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17BC148-E5AD-40D4-A63B-1BA2D9ADCD7B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B26-4084-828A-4C5EA0701F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6FEE2F5-D7AC-4582-ACE3-9DB2237CA2AC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64A-4033-98AF-FEF10B6904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E23D50F-7CA2-40F3-9375-20D2E142A06F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B26-4084-828A-4C5EA0701F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7C2068E-328E-4128-B5BC-603124C98054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B26-4084-828A-4C5EA0701F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17F0F73-7A46-47B7-87F9-6DA6551B71D1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AB26-4084-828A-4C5EA0701F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Lapas3!$B$1:$F$1</c:f>
              <c:strCache>
                <c:ptCount val="5"/>
                <c:pt idx="0">
                  <c:v>Nepažymėta</c:v>
                </c:pt>
                <c:pt idx="1">
                  <c:v>Pagrindinė</c:v>
                </c:pt>
                <c:pt idx="2">
                  <c:v>Parengiamoji</c:v>
                </c:pt>
                <c:pt idx="3">
                  <c:v>Specialioji</c:v>
                </c:pt>
                <c:pt idx="4">
                  <c:v>Atleistas</c:v>
                </c:pt>
              </c:strCache>
            </c:strRef>
          </c:cat>
          <c:val>
            <c:numRef>
              <c:f>Lapas3!$B$3:$F$3</c:f>
              <c:numCache>
                <c:formatCode>General</c:formatCode>
                <c:ptCount val="5"/>
                <c:pt idx="0">
                  <c:v>1.1000000000000001</c:v>
                </c:pt>
                <c:pt idx="1">
                  <c:v>89.9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AD-4B29-A5AF-4B81417BBA01}"/>
            </c:ext>
          </c:extLst>
        </c:ser>
        <c:ser>
          <c:idx val="2"/>
          <c:order val="2"/>
          <c:tx>
            <c:strRef>
              <c:f>Lapas3!$A$4</c:f>
              <c:strCache>
                <c:ptCount val="1"/>
                <c:pt idx="0">
                  <c:v>priešmokyklinė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1C6822D-5B30-4572-82EA-791FD5FF9D96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B26-4084-828A-4C5EA0701F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1C93C5D-8AE6-45A1-BAEB-7E2E701FEE8D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B26-4084-828A-4C5EA0701F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E9DFBCB-58C2-4CE7-9321-08DE1E6D54E1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B26-4084-828A-4C5EA0701F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891E011-05E7-4B76-9415-7F9FE5D4F10E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B26-4084-828A-4C5EA0701F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375683D-927B-42AE-B30F-A593E84BECEC}" type="VALUE">
                      <a:rPr lang="en-US" smtClean="0"/>
                      <a:pPr/>
                      <a:t>[REIKŠMĖ]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B26-4084-828A-4C5EA0701F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Lapas3!$B$1:$F$1</c:f>
              <c:strCache>
                <c:ptCount val="5"/>
                <c:pt idx="0">
                  <c:v>Nepažymėta</c:v>
                </c:pt>
                <c:pt idx="1">
                  <c:v>Pagrindinė</c:v>
                </c:pt>
                <c:pt idx="2">
                  <c:v>Parengiamoji</c:v>
                </c:pt>
                <c:pt idx="3">
                  <c:v>Specialioji</c:v>
                </c:pt>
                <c:pt idx="4">
                  <c:v>Atleistas</c:v>
                </c:pt>
              </c:strCache>
            </c:strRef>
          </c:cat>
          <c:val>
            <c:numRef>
              <c:f>Lapas3!$B$4:$F$4</c:f>
              <c:numCache>
                <c:formatCode>General</c:formatCode>
                <c:ptCount val="5"/>
                <c:pt idx="0">
                  <c:v>0</c:v>
                </c:pt>
                <c:pt idx="1">
                  <c:v>96.4</c:v>
                </c:pt>
                <c:pt idx="2">
                  <c:v>0</c:v>
                </c:pt>
                <c:pt idx="3">
                  <c:v>3.6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AD-4B29-A5AF-4B81417BBA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5843840"/>
        <c:axId val="505845808"/>
      </c:barChart>
      <c:catAx>
        <c:axId val="50584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845808"/>
        <c:crosses val="autoZero"/>
        <c:auto val="1"/>
        <c:lblAlgn val="ctr"/>
        <c:lblOffset val="100"/>
        <c:noMultiLvlLbl val="0"/>
      </c:catAx>
      <c:valAx>
        <c:axId val="50584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843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93285214348212"/>
          <c:y val="5.1400554097404488E-2"/>
          <c:w val="0.53080468066491693"/>
          <c:h val="0.79534703995333922"/>
        </c:manualLayout>
      </c:layout>
      <c:bar3DChart>
        <c:barDir val="col"/>
        <c:grouping val="clustered"/>
        <c:varyColors val="0"/>
        <c:ser>
          <c:idx val="0"/>
          <c:order val="0"/>
          <c:tx>
            <c:v>Visiškai sveiki ugdytiniai</c:v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Sheet5!$A$1:$A$3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4-41A4-8D58-236AEBCA5165}"/>
            </c:ext>
          </c:extLst>
        </c:ser>
        <c:ser>
          <c:idx val="1"/>
          <c:order val="1"/>
          <c:tx>
            <c:v>Ugdytinių dalis, turinti bent vieną sveikatos sutrikimą</c:v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Sheet5!$B$1:$B$3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F4-41A4-8D58-236AEBCA51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053568"/>
        <c:axId val="37055104"/>
        <c:axId val="0"/>
      </c:bar3DChart>
      <c:catAx>
        <c:axId val="37053568"/>
        <c:scaling>
          <c:orientation val="minMax"/>
        </c:scaling>
        <c:delete val="1"/>
        <c:axPos val="b"/>
        <c:majorTickMark val="out"/>
        <c:minorTickMark val="none"/>
        <c:tickLblPos val="none"/>
        <c:crossAx val="37055104"/>
        <c:crosses val="autoZero"/>
        <c:auto val="1"/>
        <c:lblAlgn val="ctr"/>
        <c:lblOffset val="100"/>
        <c:noMultiLvlLbl val="0"/>
      </c:catAx>
      <c:valAx>
        <c:axId val="370551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0535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36921064143297888"/>
          <c:y val="7.407407407407407E-2"/>
          <c:w val="0.57622680388635628"/>
          <c:h val="0.80994604841061535"/>
        </c:manualLayout>
      </c:layout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1899904"/>
        <c:axId val="41901440"/>
        <c:axId val="0"/>
      </c:bar3DChart>
      <c:catAx>
        <c:axId val="41899904"/>
        <c:scaling>
          <c:orientation val="minMax"/>
        </c:scaling>
        <c:delete val="1"/>
        <c:axPos val="l"/>
        <c:majorTickMark val="out"/>
        <c:minorTickMark val="none"/>
        <c:tickLblPos val="none"/>
        <c:crossAx val="41901440"/>
        <c:crosses val="autoZero"/>
        <c:auto val="1"/>
        <c:lblAlgn val="ctr"/>
        <c:lblOffset val="100"/>
        <c:noMultiLvlLbl val="0"/>
      </c:catAx>
      <c:valAx>
        <c:axId val="419014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418999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Lapas2!$A$1:$A$15</c:f>
              <c:numCache>
                <c:formatCode>0%</c:formatCode>
                <c:ptCount val="15"/>
                <c:pt idx="0">
                  <c:v>0.39</c:v>
                </c:pt>
                <c:pt idx="1">
                  <c:v>0</c:v>
                </c:pt>
                <c:pt idx="2">
                  <c:v>0.22</c:v>
                </c:pt>
                <c:pt idx="3">
                  <c:v>0.31</c:v>
                </c:pt>
                <c:pt idx="4">
                  <c:v>0.03</c:v>
                </c:pt>
                <c:pt idx="5">
                  <c:v>0.02</c:v>
                </c:pt>
                <c:pt idx="6">
                  <c:v>0.06</c:v>
                </c:pt>
                <c:pt idx="7">
                  <c:v>0.03</c:v>
                </c:pt>
                <c:pt idx="8">
                  <c:v>0.02</c:v>
                </c:pt>
                <c:pt idx="9">
                  <c:v>0.02</c:v>
                </c:pt>
                <c:pt idx="10">
                  <c:v>0.15</c:v>
                </c:pt>
                <c:pt idx="11">
                  <c:v>0.11</c:v>
                </c:pt>
                <c:pt idx="12">
                  <c:v>0.01</c:v>
                </c:pt>
                <c:pt idx="13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2F-4479-A4E8-58E7ABB325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5994832"/>
        <c:axId val="506001064"/>
        <c:axId val="0"/>
      </c:bar3DChart>
      <c:catAx>
        <c:axId val="505994832"/>
        <c:scaling>
          <c:orientation val="minMax"/>
        </c:scaling>
        <c:delete val="1"/>
        <c:axPos val="l"/>
        <c:majorTickMark val="none"/>
        <c:minorTickMark val="none"/>
        <c:tickLblPos val="nextTo"/>
        <c:crossAx val="506001064"/>
        <c:crosses val="autoZero"/>
        <c:auto val="1"/>
        <c:lblAlgn val="ctr"/>
        <c:lblOffset val="100"/>
        <c:noMultiLvlLbl val="0"/>
      </c:catAx>
      <c:valAx>
        <c:axId val="506001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994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12270341207351"/>
          <c:y val="5.0925925925925923E-2"/>
          <c:w val="0.86832174103237103"/>
          <c:h val="0.74131889763779524"/>
        </c:manualLayout>
      </c:layout>
      <c:bar3DChart>
        <c:barDir val="col"/>
        <c:grouping val="clustered"/>
        <c:varyColors val="0"/>
        <c:ser>
          <c:idx val="0"/>
          <c:order val="0"/>
          <c:tx>
            <c:v>Normali būklė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157894736842079E-2"/>
                  <c:y val="-2.2448266247043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88-48FC-B7A5-F6DF82F8AB00}"/>
                </c:ext>
              </c:extLst>
            </c:dLbl>
            <c:dLbl>
              <c:idx val="1"/>
              <c:layout>
                <c:manualLayout>
                  <c:x val="4.3859649122807553E-3"/>
                  <c:y val="-2.5254299527923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88-48FC-B7A5-F6DF82F8AB00}"/>
                </c:ext>
              </c:extLst>
            </c:dLbl>
            <c:dLbl>
              <c:idx val="2"/>
              <c:layout>
                <c:manualLayout>
                  <c:x val="1.023391812865497E-2"/>
                  <c:y val="-3.3672399370564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88-48FC-B7A5-F6DF82F8AB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Lapas1!$A$1:$C$1</c:f>
              <c:numCache>
                <c:formatCode>0%</c:formatCode>
                <c:ptCount val="3"/>
                <c:pt idx="0">
                  <c:v>0.8</c:v>
                </c:pt>
                <c:pt idx="1">
                  <c:v>0.39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8-48FC-B7A5-F6DF82F8AB00}"/>
            </c:ext>
          </c:extLst>
        </c:ser>
        <c:ser>
          <c:idx val="1"/>
          <c:order val="1"/>
          <c:tx>
            <c:v>Sutrikimai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081871345029239E-2"/>
                  <c:y val="-4.2090499213205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88-48FC-B7A5-F6DF82F8AB00}"/>
                </c:ext>
              </c:extLst>
            </c:dLbl>
            <c:dLbl>
              <c:idx val="1"/>
              <c:layout>
                <c:manualLayout>
                  <c:x val="1.4619883040935672E-2"/>
                  <c:y val="-3.3672399370564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88-48FC-B7A5-F6DF82F8AB00}"/>
                </c:ext>
              </c:extLst>
            </c:dLbl>
            <c:dLbl>
              <c:idx val="2"/>
              <c:layout>
                <c:manualLayout>
                  <c:x val="2.19298245614034E-2"/>
                  <c:y val="-3.3672399370564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88-48FC-B7A5-F6DF82F8AB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Lapas1!$A$2:$C$2</c:f>
              <c:numCache>
                <c:formatCode>0%</c:formatCode>
                <c:ptCount val="3"/>
                <c:pt idx="0">
                  <c:v>0.2</c:v>
                </c:pt>
                <c:pt idx="1">
                  <c:v>0.61</c:v>
                </c:pt>
                <c:pt idx="2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8-48FC-B7A5-F6DF82F8A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6781352"/>
        <c:axId val="376782008"/>
        <c:axId val="0"/>
      </c:bar3DChart>
      <c:catAx>
        <c:axId val="376781352"/>
        <c:scaling>
          <c:orientation val="minMax"/>
        </c:scaling>
        <c:delete val="1"/>
        <c:axPos val="b"/>
        <c:majorTickMark val="none"/>
        <c:minorTickMark val="none"/>
        <c:tickLblPos val="nextTo"/>
        <c:crossAx val="376782008"/>
        <c:crosses val="autoZero"/>
        <c:auto val="1"/>
        <c:lblAlgn val="ctr"/>
        <c:lblOffset val="100"/>
        <c:noMultiLvlLbl val="0"/>
      </c:catAx>
      <c:valAx>
        <c:axId val="376782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78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Normali būklė</c:v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391812865497075E-2"/>
                  <c:y val="-3.3672399370564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B2-48C7-B6D9-8DAE54DA4995}"/>
                </c:ext>
              </c:extLst>
            </c:dLbl>
            <c:dLbl>
              <c:idx val="1"/>
              <c:layout>
                <c:manualLayout>
                  <c:x val="1.9005847953216266E-2"/>
                  <c:y val="-2.5254299527923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B2-48C7-B6D9-8DAE54DA4995}"/>
                </c:ext>
              </c:extLst>
            </c:dLbl>
            <c:dLbl>
              <c:idx val="2"/>
              <c:layout>
                <c:manualLayout>
                  <c:x val="1.9005847953216266E-2"/>
                  <c:y val="-2.8060332808803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B2-48C7-B6D9-8DAE54DA49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Lapas2!$A$1:$C$1</c:f>
              <c:numCache>
                <c:formatCode>0%</c:formatCode>
                <c:ptCount val="3"/>
                <c:pt idx="0">
                  <c:v>0.93</c:v>
                </c:pt>
                <c:pt idx="1">
                  <c:v>0.63</c:v>
                </c:pt>
                <c:pt idx="2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B2-48C7-B6D9-8DAE54DA4995}"/>
            </c:ext>
          </c:extLst>
        </c:ser>
        <c:ser>
          <c:idx val="1"/>
          <c:order val="1"/>
          <c:tx>
            <c:v>Sutrikimai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853801169590642E-2"/>
                  <c:y val="-2.5254299527923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B2-48C7-B6D9-8DAE54DA4995}"/>
                </c:ext>
              </c:extLst>
            </c:dLbl>
            <c:dLbl>
              <c:idx val="1"/>
              <c:layout>
                <c:manualLayout>
                  <c:x val="2.1929824561403508E-2"/>
                  <c:y val="-3.3672399370564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B2-48C7-B6D9-8DAE54DA4995}"/>
                </c:ext>
              </c:extLst>
            </c:dLbl>
            <c:dLbl>
              <c:idx val="2"/>
              <c:layout>
                <c:manualLayout>
                  <c:x val="2.4853801169590534E-2"/>
                  <c:y val="-2.806033280880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B2-48C7-B6D9-8DAE54DA49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Lapas2!$A$2:$C$2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0.37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B2-48C7-B6D9-8DAE54DA49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856824"/>
        <c:axId val="85859448"/>
        <c:axId val="0"/>
      </c:bar3DChart>
      <c:catAx>
        <c:axId val="85856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85859448"/>
        <c:crosses val="autoZero"/>
        <c:auto val="1"/>
        <c:lblAlgn val="ctr"/>
        <c:lblOffset val="100"/>
        <c:noMultiLvlLbl val="0"/>
      </c:catAx>
      <c:valAx>
        <c:axId val="8585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56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09T14:48:36.907" idx="2">
    <p:pos x="5465" y="981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09T13:13:59.284" idx="1">
    <p:pos x="5664" y="979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10T10:25:52.247" idx="3">
    <p:pos x="5664" y="979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rawing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drawings/_rels/drawing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7.png"/><Relationship Id="rId3" Type="http://schemas.openxmlformats.org/officeDocument/2006/relationships/image" Target="../media/image17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image" Target="../media/image20.png"/><Relationship Id="rId6" Type="http://schemas.openxmlformats.org/officeDocument/2006/relationships/image" Target="../media/image14.png"/><Relationship Id="rId11" Type="http://schemas.openxmlformats.org/officeDocument/2006/relationships/image" Target="../media/image9.png"/><Relationship Id="rId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11.png"/><Relationship Id="rId14" Type="http://schemas.openxmlformats.org/officeDocument/2006/relationships/image" Target="../media/image6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0.18051</cdr:x>
      <cdr:y>0.85195</cdr:y>
    </cdr:from>
    <cdr:to>
      <cdr:x>0.33468</cdr:x>
      <cdr:y>0.91792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8152" y="3744416"/>
          <a:ext cx="1168542" cy="28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latin typeface="Times New Roman" pitchFamily="18" charset="0"/>
              <a:cs typeface="Times New Roman" pitchFamily="18" charset="0"/>
            </a:rPr>
            <a:t>Lop</a:t>
          </a:r>
          <a:r>
            <a:rPr lang="lt-LT" sz="1000" dirty="0">
              <a:latin typeface="Times New Roman" pitchFamily="18" charset="0"/>
              <a:cs typeface="Times New Roman" pitchFamily="18" charset="0"/>
            </a:rPr>
            <a:t>šelis</a:t>
          </a:r>
          <a:endParaRPr lang="en-US" sz="1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0.37051</cdr:x>
      <cdr:y>0.85195</cdr:y>
    </cdr:from>
    <cdr:to>
      <cdr:x>0.51426</cdr:x>
      <cdr:y>0.94222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08312" y="3744416"/>
          <a:ext cx="1089563" cy="3967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itchFamily="18" charset="0"/>
              <a:cs typeface="Times New Roman" pitchFamily="18" charset="0"/>
            </a:rPr>
            <a:t>Darželis</a:t>
          </a:r>
          <a:r>
            <a:rPr lang="lt-LT" sz="1100" dirty="0"/>
            <a:t> 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0.54152</cdr:x>
      <cdr:y>0.85195</cdr:y>
    </cdr:from>
    <cdr:to>
      <cdr:x>0.79152</cdr:x>
      <cdr:y>0.93876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04456" y="3744416"/>
          <a:ext cx="1894892" cy="381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itchFamily="18" charset="0"/>
              <a:cs typeface="Times New Roman" pitchFamily="18" charset="0"/>
            </a:rPr>
            <a:t>Priešmokykliniai</a:t>
          </a:r>
          <a:endParaRPr lang="en-US" sz="1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0.74583</cdr:x>
      <cdr:y>0.84722</cdr:y>
    </cdr:from>
    <cdr:to>
      <cdr:x>0.90833</cdr:x>
      <cdr:y>0.92708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09950" y="2324100"/>
          <a:ext cx="7429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>
              <a:latin typeface="Times New Roman" pitchFamily="18" charset="0"/>
              <a:cs typeface="Times New Roman" pitchFamily="18" charset="0"/>
            </a:rPr>
            <a:t>Bendras</a:t>
          </a:r>
          <a:endParaRPr lang="en-US" sz="100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0.00548</cdr:x>
      <cdr:y>0.83681</cdr:y>
    </cdr:from>
    <cdr:to>
      <cdr:x>0.40402</cdr:x>
      <cdr:y>0.89583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5" y="2295525"/>
          <a:ext cx="2076450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0.00216</cdr:x>
      <cdr:y>0.84381</cdr:y>
    </cdr:from>
    <cdr:to>
      <cdr:x>0.3586</cdr:x>
      <cdr:y>0.9127</cdr:y>
    </cdr:to>
    <cdr:pic>
      <cdr:nvPicPr>
        <cdr:cNvPr id="4" name="chart">
          <a:extLst xmlns:a="http://schemas.openxmlformats.org/drawingml/2006/main">
            <a:ext uri="{FF2B5EF4-FFF2-40B4-BE49-F238E27FC236}">
              <a16:creationId xmlns:a16="http://schemas.microsoft.com/office/drawing/2014/main" id="{4D02A916-136F-4133-AC08-88EB448F663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3819053"/>
          <a:ext cx="3096344" cy="31179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0.79608</cdr:y>
    </cdr:from>
    <cdr:to>
      <cdr:x>0.20225</cdr:x>
      <cdr:y>0.86498</cdr:y>
    </cdr:to>
    <cdr:pic>
      <cdr:nvPicPr>
        <cdr:cNvPr id="5" name="chart">
          <a:extLst xmlns:a="http://schemas.openxmlformats.org/drawingml/2006/main">
            <a:ext uri="{FF2B5EF4-FFF2-40B4-BE49-F238E27FC236}">
              <a16:creationId xmlns:a16="http://schemas.microsoft.com/office/drawing/2014/main" id="{D0BA7CEB-BD3A-4010-952A-FC28A2A4269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3603029"/>
          <a:ext cx="1738142" cy="31183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0.73244</cdr:y>
    </cdr:from>
    <cdr:to>
      <cdr:x>0.30054</cdr:x>
      <cdr:y>0.80133</cdr:y>
    </cdr:to>
    <cdr:pic>
      <cdr:nvPicPr>
        <cdr:cNvPr id="6" name="chart">
          <a:extLst xmlns:a="http://schemas.openxmlformats.org/drawingml/2006/main">
            <a:ext uri="{FF2B5EF4-FFF2-40B4-BE49-F238E27FC236}">
              <a16:creationId xmlns:a16="http://schemas.microsoft.com/office/drawing/2014/main" id="{F4DD9D2F-5286-4609-97E0-D2599A18653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3314997"/>
          <a:ext cx="2591967" cy="31179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0.6688</cdr:y>
    </cdr:from>
    <cdr:to>
      <cdr:x>0.26778</cdr:x>
      <cdr:y>0.7377</cdr:y>
    </cdr:to>
    <cdr:pic>
      <cdr:nvPicPr>
        <cdr:cNvPr id="7" name="chart">
          <a:extLst xmlns:a="http://schemas.openxmlformats.org/drawingml/2006/main">
            <a:ext uri="{FF2B5EF4-FFF2-40B4-BE49-F238E27FC236}">
              <a16:creationId xmlns:a16="http://schemas.microsoft.com/office/drawing/2014/main" id="{4BAC9D0A-351B-4450-BA64-C611AC2B274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3026965"/>
          <a:ext cx="2307388" cy="31183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0.60516</cdr:y>
    </cdr:from>
    <cdr:to>
      <cdr:x>0.23969</cdr:x>
      <cdr:y>0.67405</cdr:y>
    </cdr:to>
    <cdr:pic>
      <cdr:nvPicPr>
        <cdr:cNvPr id="8" name="chart">
          <a:extLst xmlns:a="http://schemas.openxmlformats.org/drawingml/2006/main">
            <a:ext uri="{FF2B5EF4-FFF2-40B4-BE49-F238E27FC236}">
              <a16:creationId xmlns:a16="http://schemas.microsoft.com/office/drawing/2014/main" id="{A34B7868-2BEC-4A23-8D9E-3E37ED10B51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2738933"/>
          <a:ext cx="2063376" cy="31179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0.54152</cdr:y>
    </cdr:from>
    <cdr:to>
      <cdr:x>0.27129</cdr:x>
      <cdr:y>0.61042</cdr:y>
    </cdr:to>
    <cdr:pic>
      <cdr:nvPicPr>
        <cdr:cNvPr id="9" name="chart">
          <a:extLst xmlns:a="http://schemas.openxmlformats.org/drawingml/2006/main">
            <a:ext uri="{FF2B5EF4-FFF2-40B4-BE49-F238E27FC236}">
              <a16:creationId xmlns:a16="http://schemas.microsoft.com/office/drawing/2014/main" id="{964925CA-3800-4528-BF61-F23CC6BE3BC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2450901"/>
          <a:ext cx="2337878" cy="31183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0.47788</cdr:y>
    </cdr:from>
    <cdr:to>
      <cdr:x>0.31341</cdr:x>
      <cdr:y>0.54677</cdr:y>
    </cdr:to>
    <cdr:pic>
      <cdr:nvPicPr>
        <cdr:cNvPr id="10" name="chart">
          <a:extLst xmlns:a="http://schemas.openxmlformats.org/drawingml/2006/main">
            <a:ext uri="{FF2B5EF4-FFF2-40B4-BE49-F238E27FC236}">
              <a16:creationId xmlns:a16="http://schemas.microsoft.com/office/drawing/2014/main" id="{24A7FB8B-5F10-4A73-A4F1-D879176D7CF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2162869"/>
          <a:ext cx="2703767" cy="31179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0.43015</cdr:y>
    </cdr:from>
    <cdr:to>
      <cdr:x>0.21629</cdr:x>
      <cdr:y>0.49905</cdr:y>
    </cdr:to>
    <cdr:pic>
      <cdr:nvPicPr>
        <cdr:cNvPr id="11" name="chart">
          <a:extLst xmlns:a="http://schemas.openxmlformats.org/drawingml/2006/main">
            <a:ext uri="{FF2B5EF4-FFF2-40B4-BE49-F238E27FC236}">
              <a16:creationId xmlns:a16="http://schemas.microsoft.com/office/drawing/2014/main" id="{BCE18B96-27F1-4902-B819-8C4C4461FC4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8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1946845"/>
          <a:ext cx="1860104" cy="31183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0.36651</cdr:y>
    </cdr:from>
    <cdr:to>
      <cdr:x>0.22799</cdr:x>
      <cdr:y>0.43541</cdr:y>
    </cdr:to>
    <cdr:pic>
      <cdr:nvPicPr>
        <cdr:cNvPr id="12" name="chart">
          <a:extLst xmlns:a="http://schemas.openxmlformats.org/drawingml/2006/main">
            <a:ext uri="{FF2B5EF4-FFF2-40B4-BE49-F238E27FC236}">
              <a16:creationId xmlns:a16="http://schemas.microsoft.com/office/drawing/2014/main" id="{E7D34258-337A-4DC0-97F1-A769F6F784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9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1658813"/>
          <a:ext cx="1961740" cy="31183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0.30287</cdr:y>
    </cdr:from>
    <cdr:to>
      <cdr:x>0.20477</cdr:x>
      <cdr:y>0.37176</cdr:y>
    </cdr:to>
    <cdr:pic>
      <cdr:nvPicPr>
        <cdr:cNvPr id="13" name="chart">
          <a:extLst xmlns:a="http://schemas.openxmlformats.org/drawingml/2006/main">
            <a:ext uri="{FF2B5EF4-FFF2-40B4-BE49-F238E27FC236}">
              <a16:creationId xmlns:a16="http://schemas.microsoft.com/office/drawing/2014/main" id="{584A2FE7-D64E-4E24-8193-EB60718F705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0"/>
        <a:stretch xmlns:a="http://schemas.openxmlformats.org/drawingml/2006/main">
          <a:fillRect/>
        </a:stretch>
      </cdr:blipFill>
      <cdr:spPr>
        <a:xfrm xmlns:a="http://schemas.openxmlformats.org/drawingml/2006/main">
          <a:off x="-53280" y="1370781"/>
          <a:ext cx="1778796" cy="31179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0.23923</cdr:y>
    </cdr:from>
    <cdr:to>
      <cdr:x>0.16246</cdr:x>
      <cdr:y>0.30812</cdr:y>
    </cdr:to>
    <cdr:pic>
      <cdr:nvPicPr>
        <cdr:cNvPr id="14" name="chart">
          <a:extLst xmlns:a="http://schemas.openxmlformats.org/drawingml/2006/main">
            <a:ext uri="{FF2B5EF4-FFF2-40B4-BE49-F238E27FC236}">
              <a16:creationId xmlns:a16="http://schemas.microsoft.com/office/drawing/2014/main" id="{64A3611C-DB69-4DCD-8ABE-9B683E4DB97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1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1082749"/>
          <a:ext cx="1392494" cy="31179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0.17559</cdr:y>
    </cdr:from>
    <cdr:to>
      <cdr:x>0.20927</cdr:x>
      <cdr:y>0.24449</cdr:y>
    </cdr:to>
    <cdr:pic>
      <cdr:nvPicPr>
        <cdr:cNvPr id="15" name="chart">
          <a:extLst xmlns:a="http://schemas.openxmlformats.org/drawingml/2006/main">
            <a:ext uri="{FF2B5EF4-FFF2-40B4-BE49-F238E27FC236}">
              <a16:creationId xmlns:a16="http://schemas.microsoft.com/office/drawing/2014/main" id="{0D78C1E4-4BD9-47FD-9BD8-D88C3D8372E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2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794717"/>
          <a:ext cx="1799123" cy="31183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0.11195</cdr:y>
    </cdr:from>
    <cdr:to>
      <cdr:x>0.21512</cdr:x>
      <cdr:y>0.18085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C710E37-0C17-45FF-9CDF-2BDCB872460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3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506685"/>
          <a:ext cx="1849941" cy="31183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0.06422</cdr:y>
    </cdr:from>
    <cdr:to>
      <cdr:x>0.1847</cdr:x>
      <cdr:y>0.13311</cdr:y>
    </cdr:to>
    <cdr:pic>
      <cdr:nvPicPr>
        <cdr:cNvPr id="17" name="chart">
          <a:extLst xmlns:a="http://schemas.openxmlformats.org/drawingml/2006/main">
            <a:ext uri="{FF2B5EF4-FFF2-40B4-BE49-F238E27FC236}">
              <a16:creationId xmlns:a16="http://schemas.microsoft.com/office/drawing/2014/main" id="{C74F0CF3-35AD-4104-BE0B-C9F7FE4200A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4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290661"/>
          <a:ext cx="1585688" cy="311793"/>
        </a:xfrm>
        <a:prstGeom xmlns:a="http://schemas.openxmlformats.org/drawingml/2006/main" prst="rect">
          <a:avLst/>
        </a:prstGeom>
      </cdr:spPr>
    </cdr:pic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0.6846</cdr:x>
      <cdr:y>0.28696</cdr:y>
    </cdr:from>
    <cdr:to>
      <cdr:x>0.94157</cdr:x>
      <cdr:y>0.36651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46954" y="1298773"/>
          <a:ext cx="223224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err="1">
              <a:latin typeface="+mn-lt"/>
              <a:ea typeface="+mn-ea"/>
              <a:cs typeface="+mn-cs"/>
            </a:rPr>
            <a:t>Hipermetropija</a:t>
          </a:r>
          <a:r>
            <a:rPr lang="en-US" dirty="0">
              <a:latin typeface="+mn-lt"/>
              <a:ea typeface="+mn-ea"/>
              <a:cs typeface="+mn-cs"/>
            </a:rPr>
            <a:t> 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0.68455</cdr:x>
      <cdr:y>0.36651</cdr:y>
    </cdr:from>
    <cdr:to>
      <cdr:x>0.93323</cdr:x>
      <cdr:y>0.46197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946508" y="1658812"/>
          <a:ext cx="2160233" cy="43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dirty="0" err="1"/>
            <a:t>Ž</a:t>
          </a:r>
          <a:r>
            <a:rPr lang="en-US" dirty="0" err="1">
              <a:latin typeface="+mn-lt"/>
              <a:ea typeface="+mn-ea"/>
              <a:cs typeface="+mn-cs"/>
            </a:rPr>
            <a:t>vairumas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0.68237</cdr:x>
      <cdr:y>0.54094</cdr:y>
    </cdr:from>
    <cdr:to>
      <cdr:x>0.87303</cdr:x>
      <cdr:y>0.62049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927576" y="2448272"/>
          <a:ext cx="165622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latin typeface="+mn-lt"/>
              <a:ea typeface="+mn-ea"/>
              <a:cs typeface="+mn-cs"/>
            </a:rPr>
            <a:t> </a:t>
          </a:r>
          <a:r>
            <a:rPr lang="en-US" dirty="0" err="1">
              <a:latin typeface="+mn-lt"/>
              <a:ea typeface="+mn-ea"/>
              <a:cs typeface="+mn-cs"/>
            </a:rPr>
            <a:t>Regos</a:t>
          </a:r>
          <a:r>
            <a:rPr lang="en-US" dirty="0">
              <a:latin typeface="+mn-lt"/>
              <a:ea typeface="+mn-ea"/>
              <a:cs typeface="+mn-cs"/>
            </a:rPr>
            <a:t> </a:t>
          </a:r>
          <a:r>
            <a:rPr lang="en-US" dirty="0" err="1">
              <a:latin typeface="+mn-lt"/>
              <a:ea typeface="+mn-ea"/>
              <a:cs typeface="+mn-cs"/>
            </a:rPr>
            <a:t>nervo</a:t>
          </a:r>
          <a:r>
            <a:rPr lang="en-US" dirty="0">
              <a:latin typeface="+mn-lt"/>
              <a:ea typeface="+mn-ea"/>
              <a:cs typeface="+mn-cs"/>
            </a:rPr>
            <a:t> </a:t>
          </a:r>
          <a:r>
            <a:rPr lang="en-US" dirty="0" err="1">
              <a:latin typeface="+mn-lt"/>
              <a:ea typeface="+mn-ea"/>
              <a:cs typeface="+mn-cs"/>
            </a:rPr>
            <a:t>atrofija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0.69066</cdr:x>
      <cdr:y>0.45227</cdr:y>
    </cdr:from>
    <cdr:to>
      <cdr:x>0.93105</cdr:x>
      <cdr:y>0.54773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99584" y="2046957"/>
          <a:ext cx="208822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err="1">
              <a:latin typeface="+mn-lt"/>
              <a:ea typeface="+mn-ea"/>
              <a:cs typeface="+mn-cs"/>
            </a:rPr>
            <a:t>Astigmatizmas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0.69408</cdr:x>
      <cdr:y>0.6364</cdr:y>
    </cdr:from>
    <cdr:to>
      <cdr:x>0.95105</cdr:x>
      <cdr:y>0.71595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029321" y="2880320"/>
          <a:ext cx="223224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err="1">
              <a:latin typeface="+mn-lt"/>
              <a:ea typeface="+mn-ea"/>
              <a:cs typeface="+mn-cs"/>
            </a:rPr>
            <a:t>Miopija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0.69066</cdr:x>
      <cdr:y>0.73186</cdr:y>
    </cdr:from>
    <cdr:to>
      <cdr:x>0.88132</cdr:x>
      <cdr:y>0.7955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999584" y="3312368"/>
          <a:ext cx="1656226" cy="288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100" dirty="0"/>
            <a:t>Kiti regos sutrikimai</a:t>
          </a:r>
          <a:endParaRPr lang="en-US" sz="11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0.69846</cdr:x>
      <cdr:y>0.30287</cdr:y>
    </cdr:from>
    <cdr:to>
      <cdr:x>0.9803</cdr:x>
      <cdr:y>0.41424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67400" y="1370781"/>
          <a:ext cx="244827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err="1">
              <a:latin typeface="+mn-lt"/>
              <a:ea typeface="+mn-ea"/>
              <a:cs typeface="+mn-cs"/>
            </a:rPr>
            <a:t>Specifiniai</a:t>
          </a:r>
          <a:r>
            <a:rPr lang="en-US" dirty="0">
              <a:latin typeface="+mn-lt"/>
              <a:ea typeface="+mn-ea"/>
              <a:cs typeface="+mn-cs"/>
            </a:rPr>
            <a:t> </a:t>
          </a:r>
          <a:r>
            <a:rPr lang="en-US" dirty="0" err="1">
              <a:latin typeface="+mn-lt"/>
              <a:ea typeface="+mn-ea"/>
              <a:cs typeface="+mn-cs"/>
            </a:rPr>
            <a:t>mišrūs</a:t>
          </a:r>
          <a:r>
            <a:rPr lang="en-US" dirty="0">
              <a:latin typeface="+mn-lt"/>
              <a:ea typeface="+mn-ea"/>
              <a:cs typeface="+mn-cs"/>
            </a:rPr>
            <a:t> </a:t>
          </a:r>
          <a:r>
            <a:rPr lang="en-US" dirty="0" err="1">
              <a:latin typeface="+mn-lt"/>
              <a:ea typeface="+mn-ea"/>
              <a:cs typeface="+mn-cs"/>
            </a:rPr>
            <a:t>raidos</a:t>
          </a:r>
          <a:r>
            <a:rPr lang="en-US" dirty="0">
              <a:latin typeface="+mn-lt"/>
              <a:ea typeface="+mn-ea"/>
              <a:cs typeface="+mn-cs"/>
            </a:rPr>
            <a:t> </a:t>
          </a:r>
          <a:r>
            <a:rPr lang="en-US" dirty="0" err="1">
              <a:latin typeface="+mn-lt"/>
              <a:ea typeface="+mn-ea"/>
              <a:cs typeface="+mn-cs"/>
            </a:rPr>
            <a:t>sutrikimai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0.70675</cdr:x>
      <cdr:y>0.39833</cdr:y>
    </cdr:from>
    <cdr:to>
      <cdr:x>0.97201</cdr:x>
      <cdr:y>0.49379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139408" y="1802829"/>
          <a:ext cx="230425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err="1">
              <a:latin typeface="+mn-lt"/>
              <a:ea typeface="+mn-ea"/>
              <a:cs typeface="+mn-cs"/>
            </a:rPr>
            <a:t>Kalbos</a:t>
          </a:r>
          <a:r>
            <a:rPr lang="en-US" dirty="0">
              <a:latin typeface="+mn-lt"/>
              <a:ea typeface="+mn-ea"/>
              <a:cs typeface="+mn-cs"/>
            </a:rPr>
            <a:t> </a:t>
          </a:r>
          <a:r>
            <a:rPr lang="en-US" dirty="0" err="1">
              <a:latin typeface="+mn-lt"/>
              <a:ea typeface="+mn-ea"/>
              <a:cs typeface="+mn-cs"/>
            </a:rPr>
            <a:t>išraiškos</a:t>
          </a:r>
          <a:r>
            <a:rPr lang="en-US" dirty="0">
              <a:latin typeface="+mn-lt"/>
              <a:ea typeface="+mn-ea"/>
              <a:cs typeface="+mn-cs"/>
            </a:rPr>
            <a:t> </a:t>
          </a:r>
          <a:r>
            <a:rPr lang="en-US" dirty="0" err="1">
              <a:latin typeface="+mn-lt"/>
              <a:ea typeface="+mn-ea"/>
              <a:cs typeface="+mn-cs"/>
            </a:rPr>
            <a:t>sutrikimas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0.70675</cdr:x>
      <cdr:y>0.5</cdr:y>
    </cdr:from>
    <cdr:to>
      <cdr:x>0.97201</cdr:x>
      <cdr:y>0.57955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39408" y="2262981"/>
          <a:ext cx="230426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err="1"/>
            <a:t>Vaikyst</a:t>
          </a:r>
          <a:r>
            <a:rPr lang="lt-LT" dirty="0"/>
            <a:t>ės aut</a:t>
          </a:r>
          <a:r>
            <a:rPr lang="en-US" dirty="0" err="1">
              <a:latin typeface="+mn-lt"/>
              <a:ea typeface="+mn-ea"/>
              <a:cs typeface="+mn-cs"/>
            </a:rPr>
            <a:t>i</a:t>
          </a:r>
          <a:r>
            <a:rPr lang="lt-LT" dirty="0">
              <a:latin typeface="+mn-lt"/>
              <a:ea typeface="+mn-ea"/>
              <a:cs typeface="+mn-cs"/>
            </a:rPr>
            <a:t>z</a:t>
          </a:r>
          <a:r>
            <a:rPr lang="en-US" dirty="0">
              <a:latin typeface="+mn-lt"/>
              <a:ea typeface="+mn-ea"/>
              <a:cs typeface="+mn-cs"/>
            </a:rPr>
            <a:t>mas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0.69533</cdr:x>
      <cdr:y>0.58925</cdr:y>
    </cdr:from>
    <cdr:to>
      <cdr:x>0.99375</cdr:x>
      <cdr:y>0.71653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40199" y="2666925"/>
          <a:ext cx="2592315" cy="576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dirty="0">
              <a:latin typeface="+mn-lt"/>
              <a:ea typeface="+mn-ea"/>
              <a:cs typeface="+mn-cs"/>
            </a:rPr>
            <a:t> Kiti kalbos ir kalbėjimo raidos sutrikimai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0.71501</cdr:x>
      <cdr:y>0.69064</cdr:y>
    </cdr:from>
    <cdr:to>
      <cdr:x>0.96369</cdr:x>
      <cdr:y>0.80201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211133" y="3125789"/>
          <a:ext cx="2160233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100" dirty="0"/>
            <a:t>Kiti sutrikimai</a:t>
          </a:r>
          <a:endParaRPr lang="en-US" sz="11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0.60728</cdr:x>
      <cdr:y>0.31954</cdr:y>
    </cdr:from>
    <cdr:to>
      <cdr:x>0.88083</cdr:x>
      <cdr:y>0.44682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75302" y="1446236"/>
          <a:ext cx="2376274" cy="576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Gėrybiniai ir nepatologiniai širdies ūžesiai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0.60728</cdr:x>
      <cdr:y>0.38242</cdr:y>
    </cdr:from>
    <cdr:to>
      <cdr:x>0.86425</cdr:x>
      <cdr:y>0.54152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75312" y="1730821"/>
          <a:ext cx="2232247" cy="7200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 err="1">
              <a:latin typeface="Times New Roman" pitchFamily="18" charset="0"/>
              <a:cs typeface="Times New Roman" pitchFamily="18" charset="0"/>
            </a:rPr>
            <a:t>Šlapimo</a:t>
          </a:r>
          <a:r>
            <a:rPr lang="en-US" sz="9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>
              <a:latin typeface="Times New Roman" pitchFamily="18" charset="0"/>
              <a:cs typeface="Times New Roman" pitchFamily="18" charset="0"/>
            </a:rPr>
            <a:t>nelaikymas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0.61208</cdr:x>
      <cdr:y>0.52561</cdr:y>
    </cdr:from>
    <cdr:to>
      <cdr:x>0.87734</cdr:x>
      <cdr:y>0.62107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17012" y="2378893"/>
          <a:ext cx="23042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Kiti  sutrikimas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0.61004</cdr:x>
      <cdr:y>0.45156</cdr:y>
    </cdr:from>
    <cdr:to>
      <cdr:x>0.88359</cdr:x>
      <cdr:y>0.57884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299319" y="2043762"/>
          <a:ext cx="237627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>
              <a:latin typeface="Times New Roman" pitchFamily="18" charset="0"/>
              <a:cs typeface="Times New Roman" pitchFamily="18" charset="0"/>
            </a:rPr>
            <a:t>I</a:t>
          </a:r>
          <a:r>
            <a:rPr lang="lt-LT" sz="900" dirty="0" err="1">
              <a:latin typeface="Times New Roman" pitchFamily="18" charset="0"/>
              <a:cs typeface="Times New Roman" pitchFamily="18" charset="0"/>
            </a:rPr>
            <a:t>šmatų</a:t>
          </a:r>
          <a:r>
            <a:rPr lang="lt-LT" sz="900" dirty="0">
              <a:latin typeface="Times New Roman" pitchFamily="18" charset="0"/>
              <a:cs typeface="Times New Roman" pitchFamily="18" charset="0"/>
            </a:rPr>
            <a:t> nelaikymas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0.00216</cdr:x>
      <cdr:y>0.09604</cdr:y>
    </cdr:from>
    <cdr:to>
      <cdr:x>0.13479</cdr:x>
      <cdr:y>0.14955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E9DF2D99-3A0B-49AB-ABBD-D9A1F8CE049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434677"/>
          <a:ext cx="1152128" cy="24216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0.00023</cdr:x>
      <cdr:y>0.14377</cdr:y>
    </cdr:from>
    <cdr:to>
      <cdr:x>0.14115</cdr:x>
      <cdr:y>0.19627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35A565DC-9516-4079-95F6-BD8902079C3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987" y="650701"/>
          <a:ext cx="1224144" cy="2376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0.1915</cdr:y>
    </cdr:from>
    <cdr:to>
      <cdr:x>0.13263</cdr:x>
      <cdr:y>0.24231</cdr:y>
    </cdr:to>
    <cdr:pic>
      <cdr:nvPicPr>
        <cdr:cNvPr id="4" name="chart">
          <a:extLst xmlns:a="http://schemas.openxmlformats.org/drawingml/2006/main">
            <a:ext uri="{FF2B5EF4-FFF2-40B4-BE49-F238E27FC236}">
              <a16:creationId xmlns:a16="http://schemas.microsoft.com/office/drawing/2014/main" id="{1D6DEED1-098F-4775-A246-AFD5816D03D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0" y="866725"/>
          <a:ext cx="1152131" cy="22996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0.23923</cdr:y>
    </cdr:from>
    <cdr:to>
      <cdr:x>0.11821</cdr:x>
      <cdr:y>0.29773</cdr:y>
    </cdr:to>
    <cdr:pic>
      <cdr:nvPicPr>
        <cdr:cNvPr id="5" name="chart">
          <a:extLst xmlns:a="http://schemas.openxmlformats.org/drawingml/2006/main">
            <a:ext uri="{FF2B5EF4-FFF2-40B4-BE49-F238E27FC236}">
              <a16:creationId xmlns:a16="http://schemas.microsoft.com/office/drawing/2014/main" id="{CEF6AE23-6C2C-4E6D-A44B-C6665B653EC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-304800" y="1082749"/>
          <a:ext cx="1026867" cy="26476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0.30287</cdr:y>
    </cdr:from>
    <cdr:to>
      <cdr:x>0.13263</cdr:x>
      <cdr:y>0.35426</cdr:y>
    </cdr:to>
    <cdr:pic>
      <cdr:nvPicPr>
        <cdr:cNvPr id="6" name="chart">
          <a:extLst xmlns:a="http://schemas.openxmlformats.org/drawingml/2006/main">
            <a:ext uri="{FF2B5EF4-FFF2-40B4-BE49-F238E27FC236}">
              <a16:creationId xmlns:a16="http://schemas.microsoft.com/office/drawing/2014/main" id="{1B72EFFA-59B5-4C77-9B2B-05AE644EA53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-304800" y="1370781"/>
          <a:ext cx="1152130" cy="23258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0.3506</cdr:y>
    </cdr:from>
    <cdr:to>
      <cdr:x>0.14092</cdr:x>
      <cdr:y>0.40011</cdr:y>
    </cdr:to>
    <cdr:pic>
      <cdr:nvPicPr>
        <cdr:cNvPr id="7" name="chart">
          <a:extLst xmlns:a="http://schemas.openxmlformats.org/drawingml/2006/main">
            <a:ext uri="{FF2B5EF4-FFF2-40B4-BE49-F238E27FC236}">
              <a16:creationId xmlns:a16="http://schemas.microsoft.com/office/drawing/2014/main" id="{B3112E07-534E-4E3E-9F23-4C37C130162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586805"/>
          <a:ext cx="1224144" cy="22408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0.39833</cdr:y>
    </cdr:from>
    <cdr:to>
      <cdr:x>0.14921</cdr:x>
      <cdr:y>0.45362</cdr:y>
    </cdr:to>
    <cdr:pic>
      <cdr:nvPicPr>
        <cdr:cNvPr id="8" name="chart">
          <a:extLst xmlns:a="http://schemas.openxmlformats.org/drawingml/2006/main">
            <a:ext uri="{FF2B5EF4-FFF2-40B4-BE49-F238E27FC236}">
              <a16:creationId xmlns:a16="http://schemas.microsoft.com/office/drawing/2014/main" id="{3651FAE0-4E6D-40AF-9F66-D2616965E92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802829"/>
          <a:ext cx="1296157" cy="25024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0.44718</cdr:y>
    </cdr:from>
    <cdr:to>
      <cdr:x>0.20723</cdr:x>
      <cdr:y>0.5</cdr:y>
    </cdr:to>
    <cdr:pic>
      <cdr:nvPicPr>
        <cdr:cNvPr id="9" name="chart">
          <a:extLst xmlns:a="http://schemas.openxmlformats.org/drawingml/2006/main">
            <a:ext uri="{FF2B5EF4-FFF2-40B4-BE49-F238E27FC236}">
              <a16:creationId xmlns:a16="http://schemas.microsoft.com/office/drawing/2014/main" id="{F34598BF-3D68-413B-A830-4F36FB4B2BE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8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023920"/>
          <a:ext cx="1800166" cy="23906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0.55743</cdr:y>
    </cdr:from>
    <cdr:to>
      <cdr:x>0.17623</cdr:x>
      <cdr:y>0.60939</cdr:y>
    </cdr:to>
    <cdr:pic>
      <cdr:nvPicPr>
        <cdr:cNvPr id="10" name="chart">
          <a:extLst xmlns:a="http://schemas.openxmlformats.org/drawingml/2006/main">
            <a:ext uri="{FF2B5EF4-FFF2-40B4-BE49-F238E27FC236}">
              <a16:creationId xmlns:a16="http://schemas.microsoft.com/office/drawing/2014/main" id="{1C1D97D6-224F-4F67-A6AB-3FC8F701A7E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9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522909"/>
          <a:ext cx="1530875" cy="23516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0.65289</cdr:y>
    </cdr:from>
    <cdr:to>
      <cdr:x>0.1575</cdr:x>
      <cdr:y>0.70549</cdr:y>
    </cdr:to>
    <cdr:pic>
      <cdr:nvPicPr>
        <cdr:cNvPr id="11" name="chart">
          <a:extLst xmlns:a="http://schemas.openxmlformats.org/drawingml/2006/main">
            <a:ext uri="{FF2B5EF4-FFF2-40B4-BE49-F238E27FC236}">
              <a16:creationId xmlns:a16="http://schemas.microsoft.com/office/drawing/2014/main" id="{EF372DEA-84A5-4606-A5C7-3C4FB798671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0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954957"/>
          <a:ext cx="1368171" cy="23806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0.70062</cdr:y>
    </cdr:from>
    <cdr:to>
      <cdr:x>0.17623</cdr:x>
      <cdr:y>0.75326</cdr:y>
    </cdr:to>
    <cdr:pic>
      <cdr:nvPicPr>
        <cdr:cNvPr id="12" name="chart">
          <a:extLst xmlns:a="http://schemas.openxmlformats.org/drawingml/2006/main">
            <a:ext uri="{FF2B5EF4-FFF2-40B4-BE49-F238E27FC236}">
              <a16:creationId xmlns:a16="http://schemas.microsoft.com/office/drawing/2014/main" id="{9750A2DF-8E03-4842-9FC2-AC3A38B4FBB0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3170981"/>
          <a:ext cx="1530875" cy="23824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0.74835</cdr:y>
    </cdr:from>
    <cdr:to>
      <cdr:x>0.19281</cdr:x>
      <cdr:y>0.79962</cdr:y>
    </cdr:to>
    <cdr:pic>
      <cdr:nvPicPr>
        <cdr:cNvPr id="13" name="chart">
          <a:extLst xmlns:a="http://schemas.openxmlformats.org/drawingml/2006/main">
            <a:ext uri="{FF2B5EF4-FFF2-40B4-BE49-F238E27FC236}">
              <a16:creationId xmlns:a16="http://schemas.microsoft.com/office/drawing/2014/main" id="{52287050-6284-4E70-AC91-B0D33E8D012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2"/>
        <a:stretch xmlns:a="http://schemas.openxmlformats.org/drawingml/2006/main">
          <a:fillRect/>
        </a:stretch>
      </cdr:blipFill>
      <cdr:spPr>
        <a:xfrm xmlns:a="http://schemas.openxmlformats.org/drawingml/2006/main">
          <a:off x="-304800" y="3387005"/>
          <a:ext cx="1674902" cy="23204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0.80383</cdr:y>
    </cdr:from>
    <cdr:to>
      <cdr:x>0.12434</cdr:x>
      <cdr:y>0.85314</cdr:y>
    </cdr:to>
    <cdr:pic>
      <cdr:nvPicPr>
        <cdr:cNvPr id="14" name="chart">
          <a:extLst xmlns:a="http://schemas.openxmlformats.org/drawingml/2006/main">
            <a:ext uri="{FF2B5EF4-FFF2-40B4-BE49-F238E27FC236}">
              <a16:creationId xmlns:a16="http://schemas.microsoft.com/office/drawing/2014/main" id="{B3999131-6E5B-41B3-A57F-F432E1C8211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3"/>
        <a:stretch xmlns:a="http://schemas.openxmlformats.org/drawingml/2006/main">
          <a:fillRect/>
        </a:stretch>
      </cdr:blipFill>
      <cdr:spPr>
        <a:xfrm xmlns:a="http://schemas.openxmlformats.org/drawingml/2006/main">
          <a:off x="-304800" y="3638086"/>
          <a:ext cx="1080117" cy="22317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0.84381</cdr:y>
    </cdr:from>
    <cdr:to>
      <cdr:x>0.25084</cdr:x>
      <cdr:y>0.89964</cdr:y>
    </cdr:to>
    <cdr:pic>
      <cdr:nvPicPr>
        <cdr:cNvPr id="15" name="chart">
          <a:extLst xmlns:a="http://schemas.openxmlformats.org/drawingml/2006/main">
            <a:ext uri="{FF2B5EF4-FFF2-40B4-BE49-F238E27FC236}">
              <a16:creationId xmlns:a16="http://schemas.microsoft.com/office/drawing/2014/main" id="{0B1FED31-7BAA-46EE-A1FF-141502E60A8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4"/>
        <a:stretch xmlns:a="http://schemas.openxmlformats.org/drawingml/2006/main">
          <a:fillRect/>
        </a:stretch>
      </cdr:blipFill>
      <cdr:spPr>
        <a:xfrm xmlns:a="http://schemas.openxmlformats.org/drawingml/2006/main">
          <a:off x="0" y="3819054"/>
          <a:ext cx="2178968" cy="25268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0.5</cdr:y>
    </cdr:from>
    <cdr:to>
      <cdr:x>0.16579</cdr:x>
      <cdr:y>0.58925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704DE3DE-D42A-420F-83F2-30719BA50F98}"/>
            </a:ext>
          </a:extLst>
        </cdr:cNvPr>
        <cdr:cNvSpPr txBox="1"/>
      </cdr:nvSpPr>
      <cdr:spPr>
        <a:xfrm xmlns:a="http://schemas.openxmlformats.org/drawingml/2006/main">
          <a:off x="0" y="2262981"/>
          <a:ext cx="1440160" cy="4039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Dantys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0.73991</cdr:x>
      <cdr:y>0.23923</cdr:y>
    </cdr:from>
    <cdr:to>
      <cdr:x>0.97116</cdr:x>
      <cdr:y>0.37465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27440" y="1082749"/>
          <a:ext cx="2008822" cy="612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>
              <a:latin typeface="Times New Roman" pitchFamily="18" charset="0"/>
              <a:cs typeface="Times New Roman" pitchFamily="18" charset="0"/>
            </a:rPr>
            <a:t>Hipermetropija</a:t>
          </a:r>
          <a:endParaRPr lang="en-US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0.73991</cdr:x>
      <cdr:y>0.54152</cdr:y>
    </cdr:from>
    <cdr:to>
      <cdr:x>0.95866</cdr:x>
      <cdr:y>0.63527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27440" y="2450901"/>
          <a:ext cx="1900237" cy="424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>
              <a:latin typeface="Times New Roman" pitchFamily="18" charset="0"/>
              <a:cs typeface="Times New Roman" pitchFamily="18" charset="0"/>
            </a:rPr>
            <a:t>Astigmatizmas</a:t>
          </a:r>
          <a:endParaRPr lang="en-US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0.73991</cdr:x>
      <cdr:y>0.33469</cdr:y>
    </cdr:from>
    <cdr:to>
      <cdr:x>0.96287</cdr:x>
      <cdr:y>0.55141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27440" y="1514797"/>
          <a:ext cx="1936809" cy="980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dirty="0">
              <a:latin typeface="Times New Roman" pitchFamily="18" charset="0"/>
              <a:cs typeface="Times New Roman" pitchFamily="18" charset="0"/>
            </a:rPr>
            <a:t>Refrakcijos sutrikimas</a:t>
          </a:r>
          <a:endParaRPr lang="en-US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0.73991</cdr:x>
      <cdr:y>0.42708</cdr:y>
    </cdr:from>
    <cdr:to>
      <cdr:x>0.95233</cdr:x>
      <cdr:y>0.57291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427440" y="1932970"/>
          <a:ext cx="1845250" cy="660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>
              <a:latin typeface="Times New Roman" pitchFamily="18" charset="0"/>
              <a:cs typeface="Times New Roman" pitchFamily="18" charset="0"/>
            </a:rPr>
            <a:t>Akomodacijos</a:t>
          </a:r>
          <a:r>
            <a:rPr lang="en-US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>
              <a:latin typeface="Times New Roman" pitchFamily="18" charset="0"/>
              <a:cs typeface="Times New Roman" pitchFamily="18" charset="0"/>
            </a:rPr>
            <a:t>sutrikimai</a:t>
          </a:r>
          <a:endParaRPr lang="en-US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0.73991</cdr:x>
      <cdr:y>0.63698</cdr:y>
    </cdr:from>
    <cdr:to>
      <cdr:x>0.98246</cdr:x>
      <cdr:y>0.74835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95BFAF1C-40D6-4BE2-91F5-0B18B17F5134}"/>
            </a:ext>
          </a:extLst>
        </cdr:cNvPr>
        <cdr:cNvSpPr txBox="1"/>
      </cdr:nvSpPr>
      <cdr:spPr>
        <a:xfrm xmlns:a="http://schemas.openxmlformats.org/drawingml/2006/main">
          <a:off x="6427440" y="2882949"/>
          <a:ext cx="210696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100" dirty="0" err="1"/>
            <a:t>Konverguojantis</a:t>
          </a:r>
          <a:r>
            <a:rPr lang="lt-LT" sz="1100" dirty="0"/>
            <a:t> lydimasis žvairumas</a:t>
          </a:r>
          <a:endParaRPr lang="en-US" sz="1100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0.71504</cdr:x>
      <cdr:y>0.28696</cdr:y>
    </cdr:from>
    <cdr:to>
      <cdr:x>0.93056</cdr:x>
      <cdr:y>0.44606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11416" y="1298773"/>
          <a:ext cx="1872179" cy="7200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dirty="0">
              <a:latin typeface="+mn-lt"/>
              <a:ea typeface="+mn-ea"/>
              <a:cs typeface="+mn-cs"/>
            </a:rPr>
            <a:t>Gėrybiniai ir nepatologiniai širdies ūžesiai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0.72333</cdr:x>
      <cdr:y>0.4029</cdr:y>
    </cdr:from>
    <cdr:to>
      <cdr:x>0.9057</cdr:x>
      <cdr:y>0.49215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CA4154F-D772-4900-A730-2945199725DF}"/>
            </a:ext>
          </a:extLst>
        </cdr:cNvPr>
        <cdr:cNvSpPr txBox="1"/>
      </cdr:nvSpPr>
      <cdr:spPr>
        <a:xfrm xmlns:a="http://schemas.openxmlformats.org/drawingml/2006/main">
          <a:off x="6283424" y="1823500"/>
          <a:ext cx="1584176" cy="4039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/>
            <a:t>Nenormali</a:t>
          </a:r>
          <a:r>
            <a:rPr lang="en-US" sz="1100" dirty="0"/>
            <a:t> </a:t>
          </a:r>
          <a:r>
            <a:rPr lang="en-US" sz="1100" dirty="0" err="1"/>
            <a:t>laikysena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0.72333</cdr:x>
      <cdr:y>0.5</cdr:y>
    </cdr:from>
    <cdr:to>
      <cdr:x>0.96372</cdr:x>
      <cdr:y>0.63698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6C96B6F9-F3C1-4B5E-8F2C-D2199F8204B1}"/>
            </a:ext>
          </a:extLst>
        </cdr:cNvPr>
        <cdr:cNvSpPr txBox="1"/>
      </cdr:nvSpPr>
      <cdr:spPr>
        <a:xfrm xmlns:a="http://schemas.openxmlformats.org/drawingml/2006/main">
          <a:off x="6283424" y="2262981"/>
          <a:ext cx="2088232" cy="619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err="1"/>
            <a:t>Kitas</a:t>
          </a:r>
          <a:r>
            <a:rPr lang="en-US" sz="1100" dirty="0"/>
            <a:t> </a:t>
          </a:r>
          <a:r>
            <a:rPr lang="en-US" sz="1100" dirty="0" err="1"/>
            <a:t>normalios</a:t>
          </a:r>
          <a:r>
            <a:rPr lang="en-US" sz="1100" dirty="0"/>
            <a:t> </a:t>
          </a:r>
          <a:r>
            <a:rPr lang="en-US" sz="1100" dirty="0" err="1"/>
            <a:t>fiziologin</a:t>
          </a:r>
          <a:r>
            <a:rPr lang="lt-LT" sz="1100" dirty="0"/>
            <a:t>ės raidos sutrikimas</a:t>
          </a:r>
          <a:endParaRPr lang="en-US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0.65702</cdr:x>
      <cdr:y>0.41424</cdr:y>
    </cdr:from>
    <cdr:to>
      <cdr:x>0.88083</cdr:x>
      <cdr:y>0.55743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07360" y="1874837"/>
          <a:ext cx="1944193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dirty="0">
              <a:latin typeface="+mn-lt"/>
              <a:ea typeface="+mn-ea"/>
              <a:cs typeface="+mn-cs"/>
            </a:rPr>
            <a:t>Kiti kalbos ir kalbėjimo raidos sutrikimai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0.65702</cdr:x>
      <cdr:y>0.31679</cdr:y>
    </cdr:from>
    <cdr:to>
      <cdr:x>0.87254</cdr:x>
      <cdr:y>0.41225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07360" y="1433783"/>
          <a:ext cx="1872179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dirty="0">
              <a:latin typeface="+mn-lt"/>
              <a:ea typeface="+mn-ea"/>
              <a:cs typeface="+mn-cs"/>
            </a:rPr>
            <a:t>Specifini</a:t>
          </a:r>
          <a:r>
            <a:rPr lang="en-US" dirty="0">
              <a:latin typeface="+mn-lt"/>
              <a:ea typeface="+mn-ea"/>
              <a:cs typeface="+mn-cs"/>
            </a:rPr>
            <a:t>s mi</a:t>
          </a:r>
          <a:r>
            <a:rPr lang="lt-LT" dirty="0" err="1">
              <a:latin typeface="+mn-lt"/>
              <a:ea typeface="+mn-ea"/>
              <a:cs typeface="+mn-cs"/>
            </a:rPr>
            <a:t>šrus</a:t>
          </a:r>
          <a:r>
            <a:rPr lang="lt-LT" dirty="0">
              <a:latin typeface="+mn-lt"/>
              <a:ea typeface="+mn-ea"/>
              <a:cs typeface="+mn-cs"/>
            </a:rPr>
            <a:t>  raidos sutrikimas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0.65702</cdr:x>
      <cdr:y>0.51281</cdr:y>
    </cdr:from>
    <cdr:to>
      <cdr:x>0.89741</cdr:x>
      <cdr:y>0.58925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0A5983FF-0566-4BB2-980E-3F0E70BF7704}"/>
            </a:ext>
          </a:extLst>
        </cdr:cNvPr>
        <cdr:cNvSpPr txBox="1"/>
      </cdr:nvSpPr>
      <cdr:spPr>
        <a:xfrm xmlns:a="http://schemas.openxmlformats.org/drawingml/2006/main">
          <a:off x="5707360" y="2320954"/>
          <a:ext cx="2088232" cy="3459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100" dirty="0"/>
            <a:t>Vaikystės autizmas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0.65702</cdr:x>
      <cdr:y>0.60516</cdr:y>
    </cdr:from>
    <cdr:to>
      <cdr:x>0.88083</cdr:x>
      <cdr:y>0.70062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14BF2D6D-7A26-4287-9106-7DC7C4D006B3}"/>
            </a:ext>
          </a:extLst>
        </cdr:cNvPr>
        <cdr:cNvSpPr txBox="1"/>
      </cdr:nvSpPr>
      <cdr:spPr>
        <a:xfrm xmlns:a="http://schemas.openxmlformats.org/drawingml/2006/main">
          <a:off x="5707360" y="2738933"/>
          <a:ext cx="194421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100" dirty="0"/>
            <a:t>Kiti kalbėjimo sutrikimai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0.14308</cdr:x>
      <cdr:y>0.78017</cdr:y>
    </cdr:from>
    <cdr:to>
      <cdr:x>0.29933</cdr:x>
      <cdr:y>0.84615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42864" y="3531021"/>
          <a:ext cx="1357313" cy="298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dirty="0">
              <a:latin typeface="Times New Roman" pitchFamily="18" charset="0"/>
              <a:cs typeface="Times New Roman" pitchFamily="18" charset="0"/>
            </a:rPr>
            <a:t>Lopšelis</a:t>
          </a:r>
          <a:endParaRPr lang="en-US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0.28399</cdr:x>
      <cdr:y>0.8279</cdr:y>
    </cdr:from>
    <cdr:to>
      <cdr:x>0.43399</cdr:x>
      <cdr:y>0.89735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67000" y="3747045"/>
          <a:ext cx="1303020" cy="3143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dirty="0">
              <a:latin typeface="Times New Roman" pitchFamily="18" charset="0"/>
              <a:cs typeface="Times New Roman" pitchFamily="18" charset="0"/>
            </a:rPr>
            <a:t>Darželis</a:t>
          </a:r>
          <a:endParaRPr lang="en-US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0.40618</cdr:x>
      <cdr:y>0.84323</cdr:y>
    </cdr:from>
    <cdr:to>
      <cdr:x>0.69576</cdr:x>
      <cdr:y>0.92656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28392" y="3816424"/>
          <a:ext cx="2515523" cy="3771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dirty="0">
              <a:latin typeface="Times New Roman" pitchFamily="18" charset="0"/>
              <a:cs typeface="Times New Roman" pitchFamily="18" charset="0"/>
            </a:rPr>
            <a:t>Priešmokyklinė gr.</a:t>
          </a:r>
          <a:endParaRPr lang="en-US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0.77959</cdr:y>
    </cdr:from>
    <cdr:to>
      <cdr:x>0.33771</cdr:x>
      <cdr:y>0.93636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3528392"/>
          <a:ext cx="2933619" cy="709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0.00829</cdr:x>
      <cdr:y>0.73186</cdr:y>
    </cdr:from>
    <cdr:to>
      <cdr:x>0.33121</cdr:x>
      <cdr:y>0.78415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008" y="3312368"/>
          <a:ext cx="2805142" cy="236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0.75994</cdr:y>
    </cdr:from>
    <cdr:to>
      <cdr:x>0.36042</cdr:x>
      <cdr:y>0.81482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439467"/>
          <a:ext cx="3130896" cy="2483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Psichikos ir elgesio sutrikimai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0.6364</cdr:y>
    </cdr:from>
    <cdr:to>
      <cdr:x>0.33542</cdr:x>
      <cdr:y>0.67999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880320"/>
          <a:ext cx="2913726" cy="1972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0.55311</cdr:y>
    </cdr:from>
    <cdr:to>
      <cdr:x>0.34167</cdr:x>
      <cdr:y>0.61908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0" y="2503363"/>
          <a:ext cx="2968019" cy="298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Odos ir jos priedų ligos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0.0015</cdr:x>
      <cdr:y>0.50338</cdr:y>
    </cdr:from>
    <cdr:to>
      <cdr:x>0.3515</cdr:x>
      <cdr:y>0.58324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062" y="2278275"/>
          <a:ext cx="3040380" cy="361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Kraujo ir kraujodaros ligos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0.00273</cdr:x>
      <cdr:y>0.4532</cdr:y>
    </cdr:from>
    <cdr:to>
      <cdr:x>0.36315</cdr:x>
      <cdr:y>0.5468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3691" y="2051166"/>
          <a:ext cx="3130896" cy="4236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Skeleto-raumenų</a:t>
          </a:r>
          <a:r>
            <a:rPr lang="lt-LT" sz="900" baseline="0" dirty="0">
              <a:latin typeface="Times New Roman" pitchFamily="18" charset="0"/>
              <a:cs typeface="Times New Roman" pitchFamily="18" charset="0"/>
            </a:rPr>
            <a:t> sistemos ligos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0.00242</cdr:x>
      <cdr:y>0.40864</cdr:y>
    </cdr:from>
    <cdr:to>
      <cdr:x>0.34617</cdr:x>
      <cdr:y>0.47462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1014" y="1849488"/>
          <a:ext cx="2986087" cy="298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Endokrininė sistema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0.35814</cdr:y>
    </cdr:from>
    <cdr:to>
      <cdr:x>0.32917</cdr:x>
      <cdr:y>0.42411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0" y="1620930"/>
          <a:ext cx="2859434" cy="29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 err="1">
              <a:latin typeface="Times New Roman" pitchFamily="18" charset="0"/>
              <a:cs typeface="Times New Roman" pitchFamily="18" charset="0"/>
            </a:rPr>
            <a:t>Urogenitalinė</a:t>
          </a:r>
          <a:r>
            <a:rPr lang="lt-LT" sz="900" dirty="0">
              <a:latin typeface="Times New Roman" pitchFamily="18" charset="0"/>
              <a:cs typeface="Times New Roman" pitchFamily="18" charset="0"/>
            </a:rPr>
            <a:t> sistema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0.313</cdr:y>
    </cdr:from>
    <cdr:to>
      <cdr:x>0.32917</cdr:x>
      <cdr:y>0.40328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-683568" y="1416628"/>
          <a:ext cx="2859434" cy="408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Virškinimo sistema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0.25456</cdr:y>
    </cdr:from>
    <cdr:to>
      <cdr:x>0.30833</cdr:x>
      <cdr:y>0.32401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0" y="1152128"/>
          <a:ext cx="2678402" cy="3143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Nervų sistema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0.00262</cdr:x>
      <cdr:y>0.19904</cdr:y>
    </cdr:from>
    <cdr:to>
      <cdr:x>0.32762</cdr:x>
      <cdr:y>0.26501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2799" y="900850"/>
          <a:ext cx="2823210" cy="298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Kvėpavimo sistema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0.14319</cdr:y>
    </cdr:from>
    <cdr:to>
      <cdr:x>0.325</cdr:x>
      <cdr:y>0.23347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0" y="648072"/>
          <a:ext cx="2823210" cy="408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>
              <a:latin typeface="Times New Roman" pitchFamily="18" charset="0"/>
              <a:cs typeface="Times New Roman" pitchFamily="18" charset="0"/>
            </a:rPr>
            <a:t>Kraujotakos sistema</a:t>
          </a:r>
          <a:endParaRPr lang="en-US" sz="9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0.00417</cdr:x>
      <cdr:y>0.09028</cdr:y>
    </cdr:from>
    <cdr:to>
      <cdr:x>0.32708</cdr:x>
      <cdr:y>0.15972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9050" y="247650"/>
          <a:ext cx="147637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900" dirty="0">
              <a:latin typeface="Times New Roman" pitchFamily="18" charset="0"/>
              <a:cs typeface="Times New Roman" pitchFamily="18" charset="0"/>
            </a:rPr>
            <a:t>Regos sutrikimai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0.00354</cdr:x>
      <cdr:y>0.6625</cdr:y>
    </cdr:from>
    <cdr:to>
      <cdr:x>0.16004</cdr:x>
      <cdr:y>0.71773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DB3DD89E-083B-4B6D-BCA2-5228C59ED1C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0750" y="2998454"/>
          <a:ext cx="1359526" cy="24995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0.59886</cdr:y>
    </cdr:from>
    <cdr:to>
      <cdr:x>0.32173</cdr:x>
      <cdr:y>0.64659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B87702C4-65EE-44E7-95AB-3F35108BFE4D}"/>
            </a:ext>
          </a:extLst>
        </cdr:cNvPr>
        <cdr:cNvSpPr txBox="1"/>
      </cdr:nvSpPr>
      <cdr:spPr>
        <a:xfrm xmlns:a="http://schemas.openxmlformats.org/drawingml/2006/main">
          <a:off x="0" y="2710422"/>
          <a:ext cx="2794843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Simptomai</a:t>
          </a:r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pakitimai</a:t>
          </a:r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ir</a:t>
          </a:r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nenormal</a:t>
          </a:r>
          <a:r>
            <a:rPr lang="lt-LT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ūs</a:t>
          </a:r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 radiniai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0.00126</cdr:x>
      <cdr:y>0.71023</cdr:y>
    </cdr:from>
    <cdr:to>
      <cdr:x>0.26652</cdr:x>
      <cdr:y>0.77387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6602C76-08DE-4165-A89C-4DF9679014B7}"/>
            </a:ext>
          </a:extLst>
        </cdr:cNvPr>
        <cdr:cNvSpPr txBox="1"/>
      </cdr:nvSpPr>
      <cdr:spPr>
        <a:xfrm xmlns:a="http://schemas.openxmlformats.org/drawingml/2006/main">
          <a:off x="10912" y="3214478"/>
          <a:ext cx="23042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Ausies ir </a:t>
          </a:r>
          <a:r>
            <a:rPr lang="lt-LT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speninės</a:t>
          </a:r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 ataugos ligos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0.18958</cdr:x>
      <cdr:y>0.7691</cdr:y>
    </cdr:from>
    <cdr:to>
      <cdr:x>0.40417</cdr:x>
      <cdr:y>0.8316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E76F062-B8D7-46C4-99FE-FC88E30159A2}"/>
            </a:ext>
          </a:extLst>
        </cdr:cNvPr>
        <cdr:cNvSpPr txBox="1"/>
      </cdr:nvSpPr>
      <cdr:spPr>
        <a:xfrm xmlns:a="http://schemas.openxmlformats.org/drawingml/2006/main">
          <a:off x="866775" y="2109788"/>
          <a:ext cx="981075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>
              <a:latin typeface="Times New Roman" panose="02020603050405020304" pitchFamily="18" charset="0"/>
              <a:cs typeface="Times New Roman" panose="02020603050405020304" pitchFamily="18" charset="0"/>
            </a:rPr>
            <a:t>Lopšelis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0.46667</cdr:x>
      <cdr:y>0.77951</cdr:y>
    </cdr:from>
    <cdr:to>
      <cdr:x>0.68958</cdr:x>
      <cdr:y>0.85243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CF418C2-C92B-4442-A8ED-17B3841628F3}"/>
            </a:ext>
          </a:extLst>
        </cdr:cNvPr>
        <cdr:cNvSpPr txBox="1"/>
      </cdr:nvSpPr>
      <cdr:spPr>
        <a:xfrm xmlns:a="http://schemas.openxmlformats.org/drawingml/2006/main">
          <a:off x="2133600" y="2138363"/>
          <a:ext cx="1019175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>
              <a:latin typeface="Times New Roman" panose="02020603050405020304" pitchFamily="18" charset="0"/>
              <a:cs typeface="Times New Roman" panose="02020603050405020304" pitchFamily="18" charset="0"/>
            </a:rPr>
            <a:t>Darželis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0.675</cdr:x>
      <cdr:y>0.77951</cdr:y>
    </cdr:from>
    <cdr:to>
      <cdr:x>0.96667</cdr:x>
      <cdr:y>0.8941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526EC885-79B4-42A7-A980-B474DF7731AF}"/>
            </a:ext>
          </a:extLst>
        </cdr:cNvPr>
        <cdr:cNvSpPr txBox="1"/>
      </cdr:nvSpPr>
      <cdr:spPr>
        <a:xfrm xmlns:a="http://schemas.openxmlformats.org/drawingml/2006/main">
          <a:off x="3086100" y="2138363"/>
          <a:ext cx="13335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>
              <a:latin typeface="Times New Roman" panose="02020603050405020304" pitchFamily="18" charset="0"/>
              <a:cs typeface="Times New Roman" panose="02020603050405020304" pitchFamily="18" charset="0"/>
            </a:rPr>
            <a:t>Priešmokyklinės</a:t>
          </a:r>
          <a:r>
            <a:rPr lang="lt-LT" sz="1000" baseline="0">
              <a:latin typeface="Times New Roman" panose="02020603050405020304" pitchFamily="18" charset="0"/>
              <a:cs typeface="Times New Roman" panose="02020603050405020304" pitchFamily="18" charset="0"/>
            </a:rPr>
            <a:t> gr.</a:t>
          </a:r>
          <a:endParaRPr lang="en-US" sz="10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0.17623</cdr:x>
      <cdr:y>0.89154</cdr:y>
    </cdr:from>
    <cdr:to>
      <cdr:x>0.32206</cdr:x>
      <cdr:y>0.98876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975EC0C-2B13-4F83-98FD-498B07869B58}"/>
            </a:ext>
          </a:extLst>
        </cdr:cNvPr>
        <cdr:cNvSpPr txBox="1"/>
      </cdr:nvSpPr>
      <cdr:spPr>
        <a:xfrm xmlns:a="http://schemas.openxmlformats.org/drawingml/2006/main">
          <a:off x="1530896" y="4035077"/>
          <a:ext cx="1266796" cy="440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Lopšelis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0.45807</cdr:x>
      <cdr:y>0.87563</cdr:y>
    </cdr:from>
    <cdr:to>
      <cdr:x>0.63932</cdr:x>
      <cdr:y>0.95549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B509D7F-9AFC-466F-A800-F195995B0EEF}"/>
            </a:ext>
          </a:extLst>
        </cdr:cNvPr>
        <cdr:cNvSpPr txBox="1"/>
      </cdr:nvSpPr>
      <cdr:spPr>
        <a:xfrm xmlns:a="http://schemas.openxmlformats.org/drawingml/2006/main">
          <a:off x="3979168" y="3963069"/>
          <a:ext cx="1574482" cy="361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Darželis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0.70675</cdr:x>
      <cdr:y>0.89236</cdr:y>
    </cdr:from>
    <cdr:to>
      <cdr:x>0.97134</cdr:x>
      <cdr:y>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28F449C4-1AEA-443F-BDFF-83E7800F9C80}"/>
            </a:ext>
          </a:extLst>
        </cdr:cNvPr>
        <cdr:cNvSpPr txBox="1"/>
      </cdr:nvSpPr>
      <cdr:spPr>
        <a:xfrm xmlns:a="http://schemas.openxmlformats.org/drawingml/2006/main">
          <a:off x="6139408" y="4038787"/>
          <a:ext cx="2298440" cy="48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Priešmokyklinės </a:t>
          </a:r>
          <a:r>
            <a:rPr lang="lt-LT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</a:t>
          </a:r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0.17623</cdr:x>
      <cdr:y>0.89154</cdr:y>
    </cdr:from>
    <cdr:to>
      <cdr:x>0.3679</cdr:x>
      <cdr:y>0.98529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BDD9D6B-1B34-4D0E-A894-73064F2014AF}"/>
            </a:ext>
          </a:extLst>
        </cdr:cNvPr>
        <cdr:cNvSpPr txBox="1"/>
      </cdr:nvSpPr>
      <cdr:spPr>
        <a:xfrm xmlns:a="http://schemas.openxmlformats.org/drawingml/2006/main">
          <a:off x="1530896" y="4035077"/>
          <a:ext cx="1664999" cy="424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Lopšelis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0.44978</cdr:x>
      <cdr:y>0.87563</cdr:y>
    </cdr:from>
    <cdr:to>
      <cdr:x>0.71228</cdr:x>
      <cdr:y>0.94855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3CE9599-2BBE-405D-BDAC-6AE4F5E09687}"/>
            </a:ext>
          </a:extLst>
        </cdr:cNvPr>
        <cdr:cNvSpPr txBox="1"/>
      </cdr:nvSpPr>
      <cdr:spPr>
        <a:xfrm xmlns:a="http://schemas.openxmlformats.org/drawingml/2006/main">
          <a:off x="3907160" y="3963069"/>
          <a:ext cx="2280285" cy="330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Darželis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0.70586</cdr:x>
      <cdr:y>0.87563</cdr:y>
    </cdr:from>
    <cdr:to>
      <cdr:x>0.99961</cdr:x>
      <cdr:y>0.9659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442244AA-613A-4FB4-B625-A20C7548FED0}"/>
            </a:ext>
          </a:extLst>
        </cdr:cNvPr>
        <cdr:cNvSpPr txBox="1"/>
      </cdr:nvSpPr>
      <cdr:spPr>
        <a:xfrm xmlns:a="http://schemas.openxmlformats.org/drawingml/2006/main">
          <a:off x="6131645" y="3963069"/>
          <a:ext cx="2551748" cy="4085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Priešmokyklinė </a:t>
          </a:r>
          <a:r>
            <a:rPr lang="lt-LT" sz="1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</a:t>
          </a:r>
          <a:r>
            <a:rPr lang="lt-LT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1.15117E-7</cdr:x>
      <cdr:y>0.0597</cdr:y>
    </cdr:from>
    <cdr:to>
      <cdr:x>0.36689</cdr:x>
      <cdr:y>0.11195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99CA5E40-EEB2-4C0A-A653-B9944B3E3AD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" y="270200"/>
          <a:ext cx="3187080" cy="23648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0.11692</cdr:y>
    </cdr:from>
    <cdr:to>
      <cdr:x>0.18903</cdr:x>
      <cdr:y>0.16627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D0A9E3FB-4B5A-4FE3-8EA7-DC87F0BE74B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0" y="529175"/>
          <a:ext cx="1642066" cy="22335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0.1791</cdr:y>
    </cdr:from>
    <cdr:to>
      <cdr:x>0.28189</cdr:x>
      <cdr:y>0.22846</cdr:y>
    </cdr:to>
    <cdr:pic>
      <cdr:nvPicPr>
        <cdr:cNvPr id="4" name="chart">
          <a:extLst xmlns:a="http://schemas.openxmlformats.org/drawingml/2006/main">
            <a:ext uri="{FF2B5EF4-FFF2-40B4-BE49-F238E27FC236}">
              <a16:creationId xmlns:a16="http://schemas.microsoft.com/office/drawing/2014/main" id="{2E5B1ABA-64FB-4868-B9E7-E4D303173FA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0" y="685800"/>
          <a:ext cx="1554615" cy="18899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0.23923</cdr:y>
    </cdr:from>
    <cdr:to>
      <cdr:x>0.2531</cdr:x>
      <cdr:y>0.28858</cdr:y>
    </cdr:to>
    <cdr:pic>
      <cdr:nvPicPr>
        <cdr:cNvPr id="5" name="chart">
          <a:extLst xmlns:a="http://schemas.openxmlformats.org/drawingml/2006/main">
            <a:ext uri="{FF2B5EF4-FFF2-40B4-BE49-F238E27FC236}">
              <a16:creationId xmlns:a16="http://schemas.microsoft.com/office/drawing/2014/main" id="{D7236D19-E960-44A5-86A6-0916E7D2F17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1082749"/>
          <a:ext cx="2179866" cy="22335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0.28696</cdr:y>
    </cdr:from>
    <cdr:to>
      <cdr:x>0.22657</cdr:x>
      <cdr:y>0.33632</cdr:y>
    </cdr:to>
    <cdr:pic>
      <cdr:nvPicPr>
        <cdr:cNvPr id="6" name="chart">
          <a:extLst xmlns:a="http://schemas.openxmlformats.org/drawingml/2006/main">
            <a:ext uri="{FF2B5EF4-FFF2-40B4-BE49-F238E27FC236}">
              <a16:creationId xmlns:a16="http://schemas.microsoft.com/office/drawing/2014/main" id="{4F7D2C08-4B4D-42F3-9AA7-A7A8556C15A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1298773"/>
          <a:ext cx="1949405" cy="22340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0.3506</cdr:y>
    </cdr:from>
    <cdr:to>
      <cdr:x>0.25641</cdr:x>
      <cdr:y>0.39996</cdr:y>
    </cdr:to>
    <cdr:pic>
      <cdr:nvPicPr>
        <cdr:cNvPr id="7" name="chart">
          <a:extLst xmlns:a="http://schemas.openxmlformats.org/drawingml/2006/main">
            <a:ext uri="{FF2B5EF4-FFF2-40B4-BE49-F238E27FC236}">
              <a16:creationId xmlns:a16="http://schemas.microsoft.com/office/drawing/2014/main" id="{4537714D-BBFA-4BC2-87A3-A4A0F288126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1586805"/>
          <a:ext cx="2208619" cy="22340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0.41045</cdr:y>
    </cdr:from>
    <cdr:to>
      <cdr:x>0.29405</cdr:x>
      <cdr:y>0.45981</cdr:y>
    </cdr:to>
    <cdr:pic>
      <cdr:nvPicPr>
        <cdr:cNvPr id="8" name="chart">
          <a:extLst xmlns:a="http://schemas.openxmlformats.org/drawingml/2006/main">
            <a:ext uri="{FF2B5EF4-FFF2-40B4-BE49-F238E27FC236}">
              <a16:creationId xmlns:a16="http://schemas.microsoft.com/office/drawing/2014/main" id="{5C954F06-8B08-44A0-BED1-E6FB7C8A274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571625"/>
          <a:ext cx="1621677" cy="18899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0.45139</cdr:y>
    </cdr:from>
    <cdr:to>
      <cdr:x>0.2023</cdr:x>
      <cdr:y>0.50074</cdr:y>
    </cdr:to>
    <cdr:pic>
      <cdr:nvPicPr>
        <cdr:cNvPr id="9" name="chart">
          <a:extLst xmlns:a="http://schemas.openxmlformats.org/drawingml/2006/main">
            <a:ext uri="{FF2B5EF4-FFF2-40B4-BE49-F238E27FC236}">
              <a16:creationId xmlns:a16="http://schemas.microsoft.com/office/drawing/2014/main" id="{9218A79B-3184-45CF-A205-18CE8BC740A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8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042952"/>
          <a:ext cx="1757340" cy="22335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0.5</cdr:y>
    </cdr:from>
    <cdr:to>
      <cdr:x>0.21335</cdr:x>
      <cdr:y>0.54936</cdr:y>
    </cdr:to>
    <cdr:pic>
      <cdr:nvPicPr>
        <cdr:cNvPr id="10" name="chart">
          <a:extLst xmlns:a="http://schemas.openxmlformats.org/drawingml/2006/main">
            <a:ext uri="{FF2B5EF4-FFF2-40B4-BE49-F238E27FC236}">
              <a16:creationId xmlns:a16="http://schemas.microsoft.com/office/drawing/2014/main" id="{CDFD50A5-6C8C-4F9A-B4C2-173DD93D481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9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262981"/>
          <a:ext cx="1853329" cy="22340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0.55743</cdr:y>
    </cdr:from>
    <cdr:to>
      <cdr:x>0.19345</cdr:x>
      <cdr:y>0.60678</cdr:y>
    </cdr:to>
    <cdr:pic>
      <cdr:nvPicPr>
        <cdr:cNvPr id="11" name="chart">
          <a:extLst xmlns:a="http://schemas.openxmlformats.org/drawingml/2006/main">
            <a:ext uri="{FF2B5EF4-FFF2-40B4-BE49-F238E27FC236}">
              <a16:creationId xmlns:a16="http://schemas.microsoft.com/office/drawing/2014/main" id="{2DD62120-4DF1-461A-A4C1-37A70B19493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0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522909"/>
          <a:ext cx="1680462" cy="22335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0.63698</cdr:y>
    </cdr:from>
    <cdr:to>
      <cdr:x>0.15145</cdr:x>
      <cdr:y>0.68634</cdr:y>
    </cdr:to>
    <cdr:pic>
      <cdr:nvPicPr>
        <cdr:cNvPr id="12" name="chart">
          <a:extLst xmlns:a="http://schemas.openxmlformats.org/drawingml/2006/main">
            <a:ext uri="{FF2B5EF4-FFF2-40B4-BE49-F238E27FC236}">
              <a16:creationId xmlns:a16="http://schemas.microsoft.com/office/drawing/2014/main" id="{F735DEA7-3ECB-466C-BEE3-AD266E5B171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1"/>
        <a:stretch xmlns:a="http://schemas.openxmlformats.org/drawingml/2006/main">
          <a:fillRect/>
        </a:stretch>
      </cdr:blipFill>
      <cdr:spPr>
        <a:xfrm xmlns:a="http://schemas.openxmlformats.org/drawingml/2006/main">
          <a:off x="-304800" y="2882949"/>
          <a:ext cx="1315616" cy="22340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0.69403</cdr:y>
    </cdr:from>
    <cdr:to>
      <cdr:x>0.19566</cdr:x>
      <cdr:y>0.74339</cdr:y>
    </cdr:to>
    <cdr:pic>
      <cdr:nvPicPr>
        <cdr:cNvPr id="13" name="chart">
          <a:extLst xmlns:a="http://schemas.openxmlformats.org/drawingml/2006/main">
            <a:ext uri="{FF2B5EF4-FFF2-40B4-BE49-F238E27FC236}">
              <a16:creationId xmlns:a16="http://schemas.microsoft.com/office/drawing/2014/main" id="{259571B9-96C7-4225-865E-7E508299548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2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657475"/>
          <a:ext cx="1079086" cy="18899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0.75622</cdr:y>
    </cdr:from>
    <cdr:to>
      <cdr:x>0.20119</cdr:x>
      <cdr:y>0.80558</cdr:y>
    </cdr:to>
    <cdr:pic>
      <cdr:nvPicPr>
        <cdr:cNvPr id="14" name="chart">
          <a:extLst xmlns:a="http://schemas.openxmlformats.org/drawingml/2006/main">
            <a:ext uri="{FF2B5EF4-FFF2-40B4-BE49-F238E27FC236}">
              <a16:creationId xmlns:a16="http://schemas.microsoft.com/office/drawing/2014/main" id="{17057153-8116-43C4-A5CF-D6349E35D10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3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895600"/>
          <a:ext cx="1109568" cy="18899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0.00216</cdr:x>
      <cdr:y>0.81199</cdr:y>
    </cdr:from>
    <cdr:to>
      <cdr:x>0.17461</cdr:x>
      <cdr:y>0.86134</cdr:y>
    </cdr:to>
    <cdr:pic>
      <cdr:nvPicPr>
        <cdr:cNvPr id="15" name="chart">
          <a:extLst xmlns:a="http://schemas.openxmlformats.org/drawingml/2006/main">
            <a:ext uri="{FF2B5EF4-FFF2-40B4-BE49-F238E27FC236}">
              <a16:creationId xmlns:a16="http://schemas.microsoft.com/office/drawing/2014/main" id="{A3AFDEA3-DAA0-4683-A358-5973A59A49E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4"/>
        <a:stretch xmlns:a="http://schemas.openxmlformats.org/drawingml/2006/main">
          <a:fillRect/>
        </a:stretch>
      </cdr:blipFill>
      <cdr:spPr>
        <a:xfrm xmlns:a="http://schemas.openxmlformats.org/drawingml/2006/main">
          <a:off x="18728" y="3675037"/>
          <a:ext cx="1498039" cy="223356"/>
        </a:xfrm>
        <a:prstGeom xmlns:a="http://schemas.openxmlformats.org/drawingml/2006/main" prst="rect">
          <a:avLst/>
        </a:prstGeom>
      </cdr:spPr>
    </cdr:pic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0.73162</cdr:x>
      <cdr:y>0.39833</cdr:y>
    </cdr:from>
    <cdr:to>
      <cdr:x>0.97201</cdr:x>
      <cdr:y>0.57334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5432" y="1802829"/>
          <a:ext cx="2088232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dirty="0">
              <a:latin typeface="+mn-lt"/>
              <a:ea typeface="+mn-ea"/>
              <a:cs typeface="+mn-cs"/>
            </a:rPr>
            <a:t>Gėrybiniai ir nepatologiniai širdies ūžesiai</a:t>
          </a:r>
          <a:endParaRPr lang="en-US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0.40833</cdr:x>
      <cdr:y>0.71653</cdr:y>
    </cdr:from>
    <cdr:to>
      <cdr:x>0.61556</cdr:x>
      <cdr:y>0.81199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47120" y="3242989"/>
          <a:ext cx="1800166" cy="43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err="1">
              <a:latin typeface="+mn-lt"/>
              <a:ea typeface="+mn-ea"/>
              <a:cs typeface="+mn-cs"/>
            </a:rPr>
            <a:t>Hipermetropija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0.77307</cdr:x>
      <cdr:y>0.52561</cdr:y>
    </cdr:from>
    <cdr:to>
      <cdr:x>0.95543</cdr:x>
      <cdr:y>0.60516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715472" y="2378893"/>
          <a:ext cx="158417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FB4F9-4910-41C3-A761-423A116D55DB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CB7A9-11B8-412C-A6A7-FB85A4E0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08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CB7A9-11B8-412C-A6A7-FB85A4E052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62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CB7A9-11B8-412C-A6A7-FB85A4E052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61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C25808-F94F-46AB-8AFB-736B66D0054B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08A2F4-2DB2-44BE-83C1-F7C5261E0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Klaip</a:t>
            </a:r>
            <a:r>
              <a:rPr lang="lt-LT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ėdos lopšelis-darželis “Sakalėlis”</a:t>
            </a:r>
            <a:br>
              <a:rPr lang="lt-LT" sz="2700" dirty="0">
                <a:latin typeface="Times New Roman" pitchFamily="18" charset="0"/>
                <a:cs typeface="Times New Roman" pitchFamily="18" charset="0"/>
              </a:rPr>
            </a:br>
            <a:br>
              <a:rPr lang="lt-LT" sz="2700" dirty="0">
                <a:latin typeface="Times New Roman" pitchFamily="18" charset="0"/>
                <a:cs typeface="Times New Roman" pitchFamily="18" charset="0"/>
              </a:rPr>
            </a:br>
            <a:br>
              <a:rPr lang="lt-LT" sz="2700" dirty="0">
                <a:latin typeface="Times New Roman" pitchFamily="18" charset="0"/>
                <a:cs typeface="Times New Roman" pitchFamily="18" charset="0"/>
              </a:rPr>
            </a:br>
            <a:r>
              <a:rPr lang="lt-LT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Ugdytinių profilaktinių sveikatos patikrinimų 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lt-L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m. </a:t>
            </a:r>
            <a:r>
              <a:rPr lang="lt-LT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duomenų analizė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6824" cy="2279104"/>
          </a:xfrm>
        </p:spPr>
        <p:txBody>
          <a:bodyPr>
            <a:normAutofit/>
          </a:bodyPr>
          <a:lstStyle/>
          <a:p>
            <a:pPr algn="r"/>
            <a:r>
              <a:rPr lang="lt-LT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Parengė: </a:t>
            </a:r>
          </a:p>
          <a:p>
            <a:pPr algn="r"/>
            <a:r>
              <a:rPr lang="lt-LT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visuomenės sveikatos specialistė </a:t>
            </a:r>
          </a:p>
          <a:p>
            <a:pPr algn="r"/>
            <a:r>
              <a:rPr lang="lt-LT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Svetlana Aliakina</a:t>
            </a:r>
          </a:p>
          <a:p>
            <a:pPr algn="r"/>
            <a:endParaRPr lang="lt-LT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lt-LT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lt-LT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Klaipėda,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991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lt-LT" b="1" dirty="0" err="1">
                <a:solidFill>
                  <a:prstClr val="black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Bendri</a:t>
            </a:r>
            <a:r>
              <a:rPr lang="en-US" altLang="lt-LT" b="1" dirty="0">
                <a:solidFill>
                  <a:prstClr val="black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lt-LT" altLang="lt-LT" b="1" dirty="0">
                <a:solidFill>
                  <a:prstClr val="black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Sveikatos sutrikimai ir ligos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724546"/>
              </p:ext>
            </p:extLst>
          </p:nvPr>
        </p:nvGraphicFramePr>
        <p:xfrm>
          <a:off x="683568" y="1808070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E4C95FAF-EC2B-4B9D-BCC3-DE4C41FDA1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91494"/>
              </p:ext>
            </p:extLst>
          </p:nvPr>
        </p:nvGraphicFramePr>
        <p:xfrm>
          <a:off x="3635896" y="1861741"/>
          <a:ext cx="4572000" cy="401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Bendri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Regos sutrikimai</a:t>
            </a:r>
            <a:endParaRPr lang="en-US" dirty="0"/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id="{7BE8B901-0C2A-4EE6-A36C-1F29B4C0E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38228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Bendri psichikos ir elgesio sutrikimai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id="{0E3977BF-6EB8-498A-9582-7B93AA1FC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164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42B0789-538D-4F4C-AB58-32873D4BD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/>
              <a:t>bendri Simptomai, pakitimai ir nenormalūs klinikiniai radiniai </a:t>
            </a:r>
            <a:endParaRPr lang="en-US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:a16="http://schemas.microsoft.com/office/drawing/2014/main" id="{ADB62B31-8F4A-4C01-B55B-369453894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32073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5592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Lopšelio grupių sveikatos sutrikimai ir ligos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23959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3DAD64E-4991-493A-A6AF-292CFE6C48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082605"/>
              </p:ext>
            </p:extLst>
          </p:nvPr>
        </p:nvGraphicFramePr>
        <p:xfrm>
          <a:off x="3707904" y="1700808"/>
          <a:ext cx="45720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Lopšelio grupių si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MPTOMAI, PAKITIMAI</a:t>
            </a:r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ir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NENORMAL</a:t>
            </a:r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Ū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KLINIKINIAI RADINIai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Lopšelio grupių regos sutrikimai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153080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3FC9836-D2CE-40F0-B4EF-4A75CE9157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819278"/>
              </p:ext>
            </p:extLst>
          </p:nvPr>
        </p:nvGraphicFramePr>
        <p:xfrm>
          <a:off x="1043608" y="2060848"/>
          <a:ext cx="5256584" cy="303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darželio grupių sveikatos sutrikimai ir ligos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7A5E0A7-2963-42FF-B668-6788C87B0E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987254"/>
              </p:ext>
            </p:extLst>
          </p:nvPr>
        </p:nvGraphicFramePr>
        <p:xfrm>
          <a:off x="3635896" y="1620900"/>
          <a:ext cx="45720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darželio grupių regos sutrikimai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6096"/>
              </p:ext>
            </p:extLst>
          </p:nvPr>
        </p:nvGraphicFramePr>
        <p:xfrm>
          <a:off x="228600" y="1556792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2FFA755-D2F6-4CA9-B656-120B274966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672152"/>
              </p:ext>
            </p:extLst>
          </p:nvPr>
        </p:nvGraphicFramePr>
        <p:xfrm>
          <a:off x="611560" y="2132856"/>
          <a:ext cx="561662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darželio grupių psichikos ir elgesio sutrikimai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90862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BC55742-1255-4D34-8372-479D91D4F1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436478"/>
              </p:ext>
            </p:extLst>
          </p:nvPr>
        </p:nvGraphicFramePr>
        <p:xfrm>
          <a:off x="611560" y="1700808"/>
          <a:ext cx="5904656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400600"/>
          </a:xfrm>
        </p:spPr>
        <p:txBody>
          <a:bodyPr>
            <a:normAutofit fontScale="85000" lnSpcReduction="20000"/>
          </a:bodyPr>
          <a:lstStyle/>
          <a:p>
            <a:r>
              <a:rPr lang="lt-LT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Duomenys apie mokinių sveikatos būklę gaunami iš statistinės apskaitos formos Nr. 027-1/a „Vaiko sveikatos pažymėjimas“ (toliau – Vaiko sveikatos pažymėjimas), patvirtintos Lietuvos Respublikos sveikatos apsaugos ministro 2004 m. gruodžio 24 d. įsakymu Nr. V-951 „Dėl statistinės apskaitos formos Nr. 027-1/a „Vaiko sveikatos pažymėjimas“ patvirtinimo” (Žin., 2005, Nr. 3-38). </a:t>
            </a:r>
          </a:p>
          <a:p>
            <a:pPr lvl="0"/>
            <a:r>
              <a:rPr lang="lt-LT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Kasmet šeimos gydytojo užpildytas vaiko sveikatos pažymėjimas </a:t>
            </a:r>
            <a:r>
              <a:rPr lang="en-US" altLang="lt-LT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turi</a:t>
            </a:r>
            <a:r>
              <a:rPr lang="en-US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lt-LT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ūti pristatomas į lopšelį-darželį „Sakalėlis“.</a:t>
            </a:r>
          </a:p>
          <a:p>
            <a:r>
              <a:rPr lang="lt-LT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Ugdytinių sveikatos statistinė analizė buvo atlikta iš ugdytinių sveikatos pažymėjimų, kurie buvo pristatyti į Klaipėdos lopšelį – darželį „Sakalėlis“ iki 2019 m. rugsėjo mėn.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darželio grupių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Simptom</a:t>
            </a:r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ai, pakitimai ir nenormalūs klinikiniai radiniai 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426630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5B10D42-13D5-4CAA-934F-EB945E55C7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830005"/>
              </p:ext>
            </p:extLst>
          </p:nvPr>
        </p:nvGraphicFramePr>
        <p:xfrm>
          <a:off x="1187624" y="22048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Priešmokyklinių grupių sveikatos sutrikimai ir ligos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449856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361E0356-8236-4F4F-9FDA-23CD1FEA05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914034"/>
              </p:ext>
            </p:extLst>
          </p:nvPr>
        </p:nvGraphicFramePr>
        <p:xfrm>
          <a:off x="2627784" y="1872928"/>
          <a:ext cx="4572000" cy="4076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priešmokyklinių grupių regos sutrikimai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449979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1331640" y="2057400"/>
          <a:ext cx="5526360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E77FFDD7-0204-4068-854D-25BFE99180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465417"/>
              </p:ext>
            </p:extLst>
          </p:nvPr>
        </p:nvGraphicFramePr>
        <p:xfrm>
          <a:off x="1547664" y="2057400"/>
          <a:ext cx="5310336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priešmokyklinių grupių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Simptom</a:t>
            </a:r>
            <a:r>
              <a:rPr lang="lt-LT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ai, pakitimai ir nenormalūs klinikiniai radiniai 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871804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4C2756A-FE7C-4163-8AAF-4B0CBA7106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850161"/>
              </p:ext>
            </p:extLst>
          </p:nvPr>
        </p:nvGraphicFramePr>
        <p:xfrm>
          <a:off x="1475656" y="2057399"/>
          <a:ext cx="5382344" cy="324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Priešmokyklinių grupių psichikos ir elgesio sutrikimai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461181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18F7EBA7-79C4-4570-8BB8-FFEDF60CB7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461125"/>
              </p:ext>
            </p:extLst>
          </p:nvPr>
        </p:nvGraphicFramePr>
        <p:xfrm>
          <a:off x="755576" y="2469237"/>
          <a:ext cx="5454352" cy="281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Išvados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profilaktiškai sveikatą pasitikrino  100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ugdytinių. 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iš profilaktiškai sveikatą pasitikrinusių ugdytinių, visiškai sveikų nebuvo.</a:t>
            </a:r>
          </a:p>
          <a:p>
            <a:pPr lvl="0"/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žiausią sveikatos sutrikimų dalį sudarė regėjimo sutrikimai. </a:t>
            </a:r>
          </a:p>
          <a:p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 beveik kas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penktas</a:t>
            </a:r>
            <a:r>
              <a:rPr lang="lt-L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ugdytinis turėjo simptomų, pakitimų ir nenormalių klinikinių reiškinių.</a:t>
            </a:r>
          </a:p>
          <a:p>
            <a:pPr lvl="0"/>
            <a:endParaRPr lang="lt-LT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lt-LT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lt-LT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Rekomendacijos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Būtina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skirti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ypating</a:t>
            </a:r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ą dėmesį regos sutrikimų profilaktikai: tinkamai aplinkai (ugdymosi vieta, sėdėjimo poza, apšvietimas, laiko leidimas prie kompiuterio ir televizoriaus), poilsiui (akių atpalaidavimo pertraukėlės), pilnavertei mitybai bei profilaktiniam regėjimo tikrinimui. </a:t>
            </a:r>
          </a:p>
          <a:p>
            <a:pPr algn="just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Sistemingai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elio</a:t>
            </a:r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bendruomenei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kelti</a:t>
            </a:r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kvalifikaciją, mokantis dirbti su ugdytiniais turinčiais psichikos ir elgesio sutrikimų bei turintiems simptomų, pakitimų ir nenormalių klinikinių reiškinių.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Organizuoti</a:t>
            </a:r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įvairius mokymus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prevencines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veiklas</a:t>
            </a:r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įtrauki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</a:t>
            </a:r>
            <a:r>
              <a:rPr lang="lt-LT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ne tik ugdytinius, bet ir jų tėvus bei pedagogus.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lt-LT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lt-LT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lt-LT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AČIŪ UŽ DĖMESĮ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868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lt-LT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Lietuvos Respublikos sveikatos apsaugos ministro 2011 m. rugpjūčio 10 d. įsakymu Nr. V-773 patvirtintos Lietuvos higienos normos HN 21:2011 (Žin., 2011, Nr. 103-4858 ) 98 punkte nurodyta,</a:t>
            </a:r>
            <a:r>
              <a:rPr lang="en-US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kad </a:t>
            </a:r>
          </a:p>
          <a:p>
            <a:pPr algn="just">
              <a:buNone/>
            </a:pPr>
            <a:r>
              <a:rPr lang="lt-LT" altLang="lt-LT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lt-LT" altLang="lt-LT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“lopšelio – darželio vadovas </a:t>
            </a:r>
            <a:r>
              <a:rPr lang="en-US" altLang="lt-LT" sz="3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altLang="lt-LT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lt-LT" sz="3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jo</a:t>
            </a:r>
            <a:r>
              <a:rPr lang="en-US" altLang="lt-LT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įgaliotas asmuo turi užtikrinti, kad mokiniai iki 18 metų ugdymo procese dalyvautų pasitikrinę sveikatą ir pateikę vaiko sveikatos pažymėjimą, ne anksčiau kaip prieš metus</a:t>
            </a:r>
            <a:r>
              <a:rPr lang="lt-LT" altLang="lt-LT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/>
          <a:lstStyle/>
          <a:p>
            <a:pPr>
              <a:buNone/>
            </a:pPr>
            <a:r>
              <a:rPr lang="lt-LT" altLang="lt-L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Kasmetinių</a:t>
            </a:r>
            <a:r>
              <a:rPr lang="en-US" altLang="lt-L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ugdytinių profilaktinių patikrinimų duomenys reikalingi :</a:t>
            </a:r>
          </a:p>
          <a:p>
            <a:r>
              <a:rPr lang="lt-LT" altLang="lt-L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kryptingai planuoti ir įgyvendinti sveikatos priežiūrą lopšelyje - darželyje, </a:t>
            </a:r>
          </a:p>
          <a:p>
            <a:r>
              <a:rPr lang="lt-LT" altLang="lt-L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organizuoti tikslesnes sveikatos stiprinimo priemones, susijusias su ligų ir traumų profilaktika.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 descr="Vaizdo rezultatas pagal užklausą „joga vaikams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293096"/>
            <a:ext cx="3168352" cy="2047876"/>
          </a:xfrm>
          <a:prstGeom prst="rect">
            <a:avLst/>
          </a:prstGeom>
          <a:noFill/>
        </p:spPr>
      </p:pic>
      <p:pic>
        <p:nvPicPr>
          <p:cNvPr id="3076" name="Picture 4" descr="Vaizdo rezultatas pagal užklausą „joga vaikams“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293095"/>
            <a:ext cx="3672408" cy="2136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Profilaktiškai pasitikrinę sveikatą ugdytiniai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305720"/>
              </p:ext>
            </p:extLst>
          </p:nvPr>
        </p:nvGraphicFramePr>
        <p:xfrm>
          <a:off x="755576" y="1628800"/>
          <a:ext cx="7579568" cy="4395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lt-LT" altLang="lt-LT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Ugdytinių pasiskirstymas pagal KMI </a:t>
            </a:r>
            <a:r>
              <a:rPr lang="en-US" altLang="lt-LT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lt-LT" altLang="lt-LT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kūno masės indeksas (pro</a:t>
            </a:r>
            <a:r>
              <a:rPr lang="en-US" altLang="lt-LT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lt-LT" altLang="lt-LT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/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5D9DC3A0-7AB2-4491-B3A4-621EF9C1E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507384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HARMONINGAS IR NEHARMONINGAS VAIKŲ AUGIMAS</a:t>
            </a:r>
            <a:b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7A5FE448-4EC9-4CF7-AB3A-38B2BAA244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405810"/>
              </p:ext>
            </p:extLst>
          </p:nvPr>
        </p:nvGraphicFramePr>
        <p:xfrm>
          <a:off x="1115616" y="2057400"/>
          <a:ext cx="6624736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fizinio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ugdymo</a:t>
            </a:r>
            <a:r>
              <a:rPr lang="lt-LT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grupės</a:t>
            </a:r>
            <a:endParaRPr lang="en-US" dirty="0"/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AC28F47D-CE36-4969-97A4-8DAB328932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69392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lt-LT" altLang="lt-LT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Ugdytinių dalis, kuri yra visiškai sveika ir kuri turi sveikatos sutrikimų ar ligų</a:t>
            </a:r>
            <a:r>
              <a:rPr lang="en-US" altLang="lt-LT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(proc.)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322500"/>
              </p:ext>
            </p:extLst>
          </p:nvPr>
        </p:nvGraphicFramePr>
        <p:xfrm>
          <a:off x="179512" y="1484784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1291</TotalTime>
  <Words>789</Words>
  <Application>Microsoft Office PowerPoint</Application>
  <PresentationFormat>Demonstracija ekrane (4:3)</PresentationFormat>
  <Paragraphs>162</Paragraphs>
  <Slides>27</Slides>
  <Notes>2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27</vt:i4>
      </vt:variant>
    </vt:vector>
  </HeadingPairs>
  <TitlesOfParts>
    <vt:vector size="33" baseType="lpstr">
      <vt:lpstr>Calibri</vt:lpstr>
      <vt:lpstr>Franklin Gothic Book</vt:lpstr>
      <vt:lpstr>Franklin Gothic Medium</vt:lpstr>
      <vt:lpstr>Times New Roman</vt:lpstr>
      <vt:lpstr>Wingdings 2</vt:lpstr>
      <vt:lpstr>Trek</vt:lpstr>
      <vt:lpstr>Klaipėdos lopšelis-darželis “Sakalėlis”   Ugdytinių profilaktinių sveikatos patikrinimų 2019 m. duomenų analizė </vt:lpstr>
      <vt:lpstr>„PowerPoint“ pateiktis</vt:lpstr>
      <vt:lpstr>„PowerPoint“ pateiktis</vt:lpstr>
      <vt:lpstr>„PowerPoint“ pateiktis</vt:lpstr>
      <vt:lpstr>Profilaktiškai pasitikrinę sveikatą ugdytiniai</vt:lpstr>
      <vt:lpstr>Ugdytinių pasiskirstymas pagal KMI (kūno masės indeksas (proc.)</vt:lpstr>
      <vt:lpstr>HARMONINGAS IR NEHARMONINGAS VAIKŲ AUGIMAS </vt:lpstr>
      <vt:lpstr>fizinio ugdymo grupės</vt:lpstr>
      <vt:lpstr>Ugdytinių dalis, kuri yra visiškai sveika ir kuri turi sveikatos sutrikimų ar ligų (proc.)</vt:lpstr>
      <vt:lpstr>Bendri Sveikatos sutrikimai ir ligos</vt:lpstr>
      <vt:lpstr>Bendri Regos sutrikimai</vt:lpstr>
      <vt:lpstr>Bendri psichikos ir elgesio sutrikimai </vt:lpstr>
      <vt:lpstr>bendri Simptomai, pakitimai ir nenormalūs klinikiniai radiniai </vt:lpstr>
      <vt:lpstr>Lopšelio grupių sveikatos sutrikimai ir ligos</vt:lpstr>
      <vt:lpstr>Lopšelio grupių siMPTOMAI, PAKITIMAI ir NENORMALŪS KLINIKINIAI RADINIai</vt:lpstr>
      <vt:lpstr>Lopšelio grupių regos sutrikimai</vt:lpstr>
      <vt:lpstr>darželio grupių sveikatos sutrikimai ir ligos</vt:lpstr>
      <vt:lpstr>darželio grupių regos sutrikimai</vt:lpstr>
      <vt:lpstr>darželio grupių psichikos ir elgesio sutrikimai</vt:lpstr>
      <vt:lpstr>darželio grupių Simptomai, pakitimai ir nenormalūs klinikiniai radiniai </vt:lpstr>
      <vt:lpstr>Priešmokyklinių grupių sveikatos sutrikimai ir ligos</vt:lpstr>
      <vt:lpstr>priešmokyklinių grupių regos sutrikimai</vt:lpstr>
      <vt:lpstr>priešmokyklinių grupių Simptomai, pakitimai ir nenormalūs klinikiniai radiniai </vt:lpstr>
      <vt:lpstr>Priešmokyklinių grupių psichikos ir elgesio sutrikimai</vt:lpstr>
      <vt:lpstr>Išvados</vt:lpstr>
      <vt:lpstr>Rekomendacijos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Klaipėdos lopšelis-darželis “Sakalėlis”   Ugdytinių profilaktinių sveikatos patikrinimų 2017 m. duomenų analizė</dc:title>
  <dc:creator>User</dc:creator>
  <cp:lastModifiedBy>Sakalelis</cp:lastModifiedBy>
  <cp:revision>119</cp:revision>
  <dcterms:created xsi:type="dcterms:W3CDTF">2017-11-12T18:41:15Z</dcterms:created>
  <dcterms:modified xsi:type="dcterms:W3CDTF">2019-12-13T09:12:26Z</dcterms:modified>
</cp:coreProperties>
</file>